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Lst>
  <p:sldSz cy="6858000" cx="12192000"/>
  <p:notesSz cx="6858000" cy="9144000"/>
  <p:embeddedFontLst>
    <p:embeddedFont>
      <p:font typeface="Quattrocento Sans"/>
      <p:regular r:id="rId60"/>
      <p:bold r:id="rId61"/>
      <p:italic r:id="rId62"/>
      <p:boldItalic r:id="rId63"/>
    </p:embeddedFont>
    <p:embeddedFont>
      <p:font typeface="Arial Black"/>
      <p:regular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5" roundtripDataSignature="AMtx7mhi9UxeIeueatXxToCM/5qAvTjHt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font" Target="fonts/QuattrocentoSans-italic.fntdata"/><Relationship Id="rId61" Type="http://schemas.openxmlformats.org/officeDocument/2006/relationships/font" Target="fonts/QuattrocentoSans-bold.fntdata"/><Relationship Id="rId20" Type="http://schemas.openxmlformats.org/officeDocument/2006/relationships/slide" Target="slides/slide16.xml"/><Relationship Id="rId64" Type="http://schemas.openxmlformats.org/officeDocument/2006/relationships/font" Target="fonts/ArialBlack-regular.fntdata"/><Relationship Id="rId63" Type="http://schemas.openxmlformats.org/officeDocument/2006/relationships/font" Target="fonts/QuattrocentoSans-boldItalic.fntdata"/><Relationship Id="rId22" Type="http://schemas.openxmlformats.org/officeDocument/2006/relationships/slide" Target="slides/slide18.xml"/><Relationship Id="rId21" Type="http://schemas.openxmlformats.org/officeDocument/2006/relationships/slide" Target="slides/slide17.xml"/><Relationship Id="rId65" Type="http://customschemas.google.com/relationships/presentationmetadata" Target="metadata"/><Relationship Id="rId24" Type="http://schemas.openxmlformats.org/officeDocument/2006/relationships/slide" Target="slides/slide20.xml"/><Relationship Id="rId23" Type="http://schemas.openxmlformats.org/officeDocument/2006/relationships/slide" Target="slides/slide19.xml"/><Relationship Id="rId60" Type="http://schemas.openxmlformats.org/officeDocument/2006/relationships/font" Target="fonts/QuattrocentoSans-regular.fntdata"/><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 name="Google Shape;18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rgbClr val="000000"/>
                </a:solidFill>
                <a:latin typeface="Times New Roman"/>
                <a:ea typeface="Times New Roman"/>
                <a:cs typeface="Times New Roman"/>
                <a:sym typeface="Times New Roman"/>
              </a:rPr>
              <a:t>‹#›</a:t>
            </a:fld>
            <a:endParaRPr sz="1200">
              <a:solidFill>
                <a:srgbClr val="000000"/>
              </a:solidFill>
              <a:latin typeface="Times New Roman"/>
              <a:ea typeface="Times New Roman"/>
              <a:cs typeface="Times New Roman"/>
              <a:sym typeface="Times New Roman"/>
            </a:endParaRPr>
          </a:p>
        </p:txBody>
      </p:sp>
      <p:sp>
        <p:nvSpPr>
          <p:cNvPr id="209" name="Google Shape;209;p12:notes"/>
          <p:cNvSpPr/>
          <p:nvPr>
            <p:ph idx="2" type="sldImg"/>
          </p:nvPr>
        </p:nvSpPr>
        <p:spPr>
          <a:xfrm>
            <a:off x="396875" y="692150"/>
            <a:ext cx="6156325" cy="3463925"/>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0" name="Google Shape;21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 name="Google Shape;221;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4:notes"/>
          <p:cNvSpPr/>
          <p:nvPr>
            <p:ph idx="2" type="sldImg"/>
          </p:nvPr>
        </p:nvSpPr>
        <p:spPr>
          <a:xfrm>
            <a:off x="396875" y="692150"/>
            <a:ext cx="6156325"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8" name="Google Shape;238;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 name="Google Shape;248;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 name="Google Shape;260;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 name="Google Shape;261;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2" name="Google Shape;28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 name="Google Shape;28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 name="Google Shape;30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 name="Google Shape;324;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3" name="Google Shape;333;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 name="Google Shape;352;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3" name="Google Shape;353;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 name="Google Shape;374;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5" name="Google Shape;375;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
        <p:nvSpPr>
          <p:cNvPr id="387" name="Google Shape;38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8" name="Google Shape;388;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01" name="Google Shape;401;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2" name="Google Shape;402;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 name="Google Shape;11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15000"/>
              </a:lnSpc>
              <a:spcBef>
                <a:spcPts val="0"/>
              </a:spcBef>
              <a:spcAft>
                <a:spcPts val="0"/>
              </a:spcAft>
              <a:buClr>
                <a:schemeClr val="dk1"/>
              </a:buClr>
              <a:buSzPts val="1800"/>
              <a:buFont typeface="Calibri"/>
              <a:buAutoNum type="arabicPeriod"/>
            </a:pPr>
            <a:r>
              <a:rPr lang="en-US" sz="1800">
                <a:latin typeface="Arial"/>
                <a:ea typeface="Arial"/>
                <a:cs typeface="Arial"/>
                <a:sym typeface="Arial"/>
              </a:rPr>
              <a:t>Explain stuttering development in early childhood.</a:t>
            </a:r>
            <a:endParaRPr/>
          </a:p>
          <a:p>
            <a:pPr indent="-342900" lvl="0" marL="342900" marR="0" rtl="0" algn="l">
              <a:lnSpc>
                <a:spcPct val="115000"/>
              </a:lnSpc>
              <a:spcBef>
                <a:spcPts val="0"/>
              </a:spcBef>
              <a:spcAft>
                <a:spcPts val="0"/>
              </a:spcAft>
              <a:buClr>
                <a:schemeClr val="dk1"/>
              </a:buClr>
              <a:buSzPts val="1800"/>
              <a:buFont typeface="Calibri"/>
              <a:buAutoNum type="arabicPeriod"/>
            </a:pPr>
            <a:r>
              <a:rPr lang="en-US" sz="1800">
                <a:latin typeface="Arial"/>
                <a:ea typeface="Arial"/>
                <a:cs typeface="Arial"/>
                <a:sym typeface="Arial"/>
              </a:rPr>
              <a:t>Describe risk factors for chronic stuttering for preschool-age children who stutter.</a:t>
            </a:r>
            <a:endParaRPr/>
          </a:p>
          <a:p>
            <a:pPr indent="-342900" lvl="0" marL="342900" marR="0" rtl="0" algn="l">
              <a:lnSpc>
                <a:spcPct val="115000"/>
              </a:lnSpc>
              <a:spcBef>
                <a:spcPts val="0"/>
              </a:spcBef>
              <a:spcAft>
                <a:spcPts val="0"/>
              </a:spcAft>
              <a:buClr>
                <a:schemeClr val="dk1"/>
              </a:buClr>
              <a:buSzPts val="1800"/>
              <a:buFont typeface="Calibri"/>
              <a:buAutoNum type="arabicPeriod"/>
            </a:pPr>
            <a:r>
              <a:rPr lang="en-US" sz="1800">
                <a:latin typeface="Arial"/>
                <a:ea typeface="Arial"/>
                <a:cs typeface="Arial"/>
                <a:sym typeface="Arial"/>
              </a:rPr>
              <a:t>List tools to assess preschool-age child whose caregivers are concerned about stuttering. </a:t>
            </a:r>
            <a:endParaRPr/>
          </a:p>
          <a:p>
            <a:pPr indent="-342900" lvl="0" marL="342900" marR="0" rtl="0" algn="l">
              <a:lnSpc>
                <a:spcPct val="115000"/>
              </a:lnSpc>
              <a:spcBef>
                <a:spcPts val="0"/>
              </a:spcBef>
              <a:spcAft>
                <a:spcPts val="0"/>
              </a:spcAft>
              <a:buClr>
                <a:schemeClr val="dk1"/>
              </a:buClr>
              <a:buSzPts val="1800"/>
              <a:buFont typeface="Calibri"/>
              <a:buAutoNum type="arabicPeriod"/>
            </a:pPr>
            <a:r>
              <a:rPr lang="en-US" sz="1800">
                <a:latin typeface="Arial"/>
                <a:ea typeface="Arial"/>
                <a:cs typeface="Arial"/>
                <a:sym typeface="Arial"/>
              </a:rPr>
              <a:t>Describe affective, behavioral, and cognitive components of stuttering for children.</a:t>
            </a:r>
            <a:endParaRPr/>
          </a:p>
          <a:p>
            <a:pPr indent="-342900" lvl="0" marL="342900" marR="0" rtl="0" algn="l">
              <a:lnSpc>
                <a:spcPct val="115000"/>
              </a:lnSpc>
              <a:spcBef>
                <a:spcPts val="0"/>
              </a:spcBef>
              <a:spcAft>
                <a:spcPts val="0"/>
              </a:spcAft>
              <a:buClr>
                <a:schemeClr val="dk1"/>
              </a:buClr>
              <a:buSzPts val="1800"/>
              <a:buFont typeface="Calibri"/>
              <a:buAutoNum type="arabicPeriod"/>
            </a:pPr>
            <a:r>
              <a:rPr lang="en-US" sz="1800">
                <a:latin typeface="Arial"/>
                <a:ea typeface="Arial"/>
                <a:cs typeface="Arial"/>
                <a:sym typeface="Arial"/>
              </a:rPr>
              <a:t>Explain how to address the affective, behavioral, and cognitive components of stuttering in therapy for school-age children.</a:t>
            </a:r>
            <a:endParaRPr/>
          </a:p>
          <a:p>
            <a:pPr indent="-342900" lvl="0" marL="342900" rtl="0" algn="l">
              <a:spcBef>
                <a:spcPts val="0"/>
              </a:spcBef>
              <a:spcAft>
                <a:spcPts val="0"/>
              </a:spcAft>
              <a:buClr>
                <a:schemeClr val="dk1"/>
              </a:buClr>
              <a:buSzPts val="1800"/>
              <a:buFont typeface="Calibri"/>
              <a:buAutoNum type="arabicPeriod"/>
            </a:pPr>
            <a:r>
              <a:rPr lang="en-US" sz="1800">
                <a:latin typeface="Arial"/>
                <a:ea typeface="Arial"/>
                <a:cs typeface="Arial"/>
                <a:sym typeface="Arial"/>
              </a:rPr>
              <a:t>Describe how to support and strengthen communication skills for preschool-age and school-age children who stutter.</a:t>
            </a:r>
            <a:r>
              <a:rPr lang="en-US" sz="1800">
                <a:latin typeface="Times New Roman"/>
                <a:ea typeface="Times New Roman"/>
                <a:cs typeface="Times New Roman"/>
                <a:sym typeface="Times New Roman"/>
              </a:rPr>
              <a:t> </a:t>
            </a:r>
            <a:endParaRPr/>
          </a:p>
        </p:txBody>
      </p:sp>
      <p:sp>
        <p:nvSpPr>
          <p:cNvPr id="112" name="Google Shape;112;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5" name="Google Shape;415;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Overall Assessment of the Speaker's Experience of Stuttering (OASES™)</a:t>
            </a:r>
            <a:endParaRPr/>
          </a:p>
        </p:txBody>
      </p:sp>
      <p:sp>
        <p:nvSpPr>
          <p:cNvPr id="423" name="Google Shape;423;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
        <p:nvSpPr>
          <p:cNvPr id="431" name="Google Shape;431;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32" name="Google Shape;432;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0" name="Google Shape;440;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1" name="Google Shape;441;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1" name="Google Shape;451;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 name="Google Shape;458;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66" name="Google Shape;466;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7" name="Google Shape;467;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475" name="Google Shape;475;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6" name="Google Shape;476;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Google Shape;485;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6" name="Google Shape;486;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492" name="Google Shape;492;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3" name="Google Shape;493;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03" name="Google Shape;503;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4" name="Google Shape;504;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18" name="Google Shape;518;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9" name="Google Shape;519;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41" name="Google Shape;541;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2" name="Google Shape;542;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
        <p:nvSpPr>
          <p:cNvPr id="564" name="Google Shape;564;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65" name="Google Shape;565;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583" name="Google Shape;583;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84" name="Google Shape;584;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Ben and the phone call</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04" name="Google Shape;604;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5" name="Google Shape;605;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14" name="Google Shape;614;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5" name="Google Shape;615;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32" name="Google Shape;632;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3" name="Google Shape;633;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42" name="Google Shape;642;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3" name="Google Shape;643;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61" name="Google Shape;661;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2" name="Google Shape;662;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t>Neurodevelopmental speech disorder</a:t>
            </a:r>
            <a:endParaRPr/>
          </a:p>
          <a:p>
            <a:pPr indent="0" lvl="0" marL="0" rtl="0" algn="l">
              <a:spcBef>
                <a:spcPts val="0"/>
              </a:spcBef>
              <a:spcAft>
                <a:spcPts val="0"/>
              </a:spcAft>
              <a:buNone/>
            </a:pPr>
            <a:r>
              <a:rPr lang="en-US" sz="1200"/>
              <a:t>Spontaneous recovery facts</a:t>
            </a:r>
            <a:endParaRPr/>
          </a:p>
          <a:p>
            <a:pPr indent="0" lvl="0" marL="0" rtl="0" algn="l">
              <a:spcBef>
                <a:spcPts val="0"/>
              </a:spcBef>
              <a:spcAft>
                <a:spcPts val="0"/>
              </a:spcAft>
              <a:buNone/>
            </a:pPr>
            <a:r>
              <a:rPr lang="en-US" sz="1200"/>
              <a:t>Stuttering severity does not correlate with adverse impact</a:t>
            </a:r>
            <a:endParaRPr/>
          </a:p>
          <a:p>
            <a:pPr indent="0" lvl="0" marL="0" rtl="0" algn="l">
              <a:spcBef>
                <a:spcPts val="0"/>
              </a:spcBef>
              <a:spcAft>
                <a:spcPts val="0"/>
              </a:spcAft>
              <a:buNone/>
            </a:pPr>
            <a:r>
              <a:t/>
            </a:r>
            <a:endParaRPr/>
          </a:p>
        </p:txBody>
      </p:sp>
      <p:sp>
        <p:nvSpPr>
          <p:cNvPr id="130" name="Google Shape;130;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0" name="Google Shape;670;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4" name="Google Shape;684;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0" name="Google Shape;690;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1" name="Google Shape;691;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7" name="Google Shape;697;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8" name="Google Shape;698;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4" name="Google Shape;714;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Stuttering in some children develops when motor control and coordination for speech is delayed or deficient compared to language processing skills or demands</a:t>
            </a:r>
            <a:endParaRPr/>
          </a:p>
          <a:p>
            <a:pPr indent="0" lvl="0" marL="0" rtl="0" algn="l">
              <a:spcBef>
                <a:spcPts val="0"/>
              </a:spcBef>
              <a:spcAft>
                <a:spcPts val="0"/>
              </a:spcAft>
              <a:buNone/>
            </a:pPr>
            <a:r>
              <a:rPr lang="en-US"/>
              <a:t>Emotional responses can exacerbate stuttering</a:t>
            </a:r>
            <a:endParaRPr/>
          </a:p>
          <a:p>
            <a:pPr indent="0" lvl="0" marL="0" rtl="0" algn="l">
              <a:spcBef>
                <a:spcPts val="0"/>
              </a:spcBef>
              <a:spcAft>
                <a:spcPts val="0"/>
              </a:spcAft>
              <a:buNone/>
            </a:pPr>
            <a:r>
              <a:t/>
            </a:r>
            <a:endParaRPr/>
          </a:p>
        </p:txBody>
      </p:sp>
      <p:sp>
        <p:nvSpPr>
          <p:cNvPr id="715" name="Google Shape;715;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2" name="Google Shape;732;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 name="Google Shape;13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 name="Google Shape;138;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 name="Google Shape;156;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 name="Google Shape;17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5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5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6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6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6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6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6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6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5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5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6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6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6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6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6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6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6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6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6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6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65"/>
          <p:cNvSpPr/>
          <p:nvPr>
            <p:ph idx="2" type="pic"/>
          </p:nvPr>
        </p:nvSpPr>
        <p:spPr>
          <a:xfrm>
            <a:off x="5183188" y="987425"/>
            <a:ext cx="6172200" cy="4873625"/>
          </a:xfrm>
          <a:prstGeom prst="rect">
            <a:avLst/>
          </a:prstGeom>
          <a:noFill/>
          <a:ln>
            <a:noFill/>
          </a:ln>
        </p:spPr>
      </p:sp>
      <p:sp>
        <p:nvSpPr>
          <p:cNvPr id="68" name="Google Shape;68;p6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5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2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2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3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hyperlink" Target="http://say.org/camp/about/" TargetMode="External"/><Relationship Id="rId4" Type="http://schemas.openxmlformats.org/officeDocument/2006/relationships/hyperlink" Target="http://www.friendswhostutter.org/mentoring-program/" TargetMode="External"/><Relationship Id="rId5" Type="http://schemas.openxmlformats.org/officeDocument/2006/relationships/hyperlink" Target="http://www.friendswhostutter.org/one-day-conferences/" TargetMode="External"/><Relationship Id="rId6" Type="http://schemas.openxmlformats.org/officeDocument/2006/relationships/hyperlink" Target="http://www.friendswhostutter.org/one-day-conferences/"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25.jpg"/><Relationship Id="rId4" Type="http://schemas.openxmlformats.org/officeDocument/2006/relationships/image" Target="../media/image38.png"/><Relationship Id="rId9" Type="http://schemas.openxmlformats.org/officeDocument/2006/relationships/image" Target="../media/image31.jpg"/><Relationship Id="rId5" Type="http://schemas.openxmlformats.org/officeDocument/2006/relationships/image" Target="../media/image33.png"/><Relationship Id="rId6" Type="http://schemas.openxmlformats.org/officeDocument/2006/relationships/image" Target="../media/image27.jpg"/><Relationship Id="rId7" Type="http://schemas.openxmlformats.org/officeDocument/2006/relationships/image" Target="../media/image29.jpg"/><Relationship Id="rId8" Type="http://schemas.openxmlformats.org/officeDocument/2006/relationships/image" Target="../media/image30.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3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 name="Shape 87"/>
        <p:cNvGrpSpPr/>
        <p:nvPr/>
      </p:nvGrpSpPr>
      <p:grpSpPr>
        <a:xfrm>
          <a:off x="0" y="0"/>
          <a:ext cx="0" cy="0"/>
          <a:chOff x="0" y="0"/>
          <a:chExt cx="0" cy="0"/>
        </a:xfrm>
      </p:grpSpPr>
      <p:sp>
        <p:nvSpPr>
          <p:cNvPr id="88" name="Google Shape;88;p1"/>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9" name="Google Shape;89;p1"/>
          <p:cNvSpPr txBox="1"/>
          <p:nvPr>
            <p:ph type="ctrTitle"/>
          </p:nvPr>
        </p:nvSpPr>
        <p:spPr>
          <a:xfrm>
            <a:off x="968203" y="2056225"/>
            <a:ext cx="4398051" cy="394173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libri"/>
              <a:buNone/>
            </a:pPr>
            <a:r>
              <a:rPr lang="en-US" sz="4000"/>
              <a:t>Assessment &amp; Treatment of Stuttering in preschool- and school-age children</a:t>
            </a:r>
            <a:br>
              <a:rPr lang="en-US" sz="4000"/>
            </a:br>
            <a:endParaRPr sz="4000"/>
          </a:p>
        </p:txBody>
      </p:sp>
      <p:sp>
        <p:nvSpPr>
          <p:cNvPr id="90" name="Google Shape;90;p1"/>
          <p:cNvSpPr txBox="1"/>
          <p:nvPr>
            <p:ph idx="1" type="subTitle"/>
          </p:nvPr>
        </p:nvSpPr>
        <p:spPr>
          <a:xfrm>
            <a:off x="535666" y="377972"/>
            <a:ext cx="4036333" cy="122624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9900"/>
              </a:buClr>
              <a:buSzPts val="2000"/>
              <a:buNone/>
            </a:pPr>
            <a:r>
              <a:rPr b="1" i="0" lang="en-US" sz="2000">
                <a:solidFill>
                  <a:srgbClr val="FF9900"/>
                </a:solidFill>
                <a:latin typeface="Quattrocento Sans"/>
                <a:ea typeface="Quattrocento Sans"/>
                <a:cs typeface="Quattrocento Sans"/>
                <a:sym typeface="Quattrocento Sans"/>
              </a:rPr>
              <a:t>2024 Iowa Conference on Communicative Disorders- April 12</a:t>
            </a:r>
            <a:r>
              <a:rPr b="1" baseline="30000" i="0" lang="en-US" sz="2000">
                <a:solidFill>
                  <a:srgbClr val="FF9900"/>
                </a:solidFill>
                <a:latin typeface="Quattrocento Sans"/>
                <a:ea typeface="Quattrocento Sans"/>
                <a:cs typeface="Quattrocento Sans"/>
                <a:sym typeface="Quattrocento Sans"/>
              </a:rPr>
              <a:t>th</a:t>
            </a:r>
            <a:r>
              <a:rPr b="1" i="0" lang="en-US" sz="2000">
                <a:solidFill>
                  <a:srgbClr val="FF9900"/>
                </a:solidFill>
                <a:latin typeface="Quattrocento Sans"/>
                <a:ea typeface="Quattrocento Sans"/>
                <a:cs typeface="Quattrocento Sans"/>
                <a:sym typeface="Quattrocento Sans"/>
              </a:rPr>
              <a:t>, 2024 </a:t>
            </a:r>
            <a:endParaRPr/>
          </a:p>
        </p:txBody>
      </p:sp>
      <p:grpSp>
        <p:nvGrpSpPr>
          <p:cNvPr id="91" name="Google Shape;91;p1"/>
          <p:cNvGrpSpPr/>
          <p:nvPr/>
        </p:nvGrpSpPr>
        <p:grpSpPr>
          <a:xfrm>
            <a:off x="0" y="3154317"/>
            <a:ext cx="731521" cy="673460"/>
            <a:chOff x="3940602" y="308034"/>
            <a:chExt cx="2116791" cy="3428999"/>
          </a:xfrm>
        </p:grpSpPr>
        <p:sp>
          <p:nvSpPr>
            <p:cNvPr id="92" name="Google Shape;92;p1"/>
            <p:cNvSpPr/>
            <p:nvPr/>
          </p:nvSpPr>
          <p:spPr>
            <a:xfrm>
              <a:off x="3940602"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3" name="Google Shape;93;p1"/>
            <p:cNvSpPr/>
            <p:nvPr/>
          </p:nvSpPr>
          <p:spPr>
            <a:xfrm>
              <a:off x="4715626"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4" name="Google Shape;94;p1"/>
            <p:cNvSpPr/>
            <p:nvPr/>
          </p:nvSpPr>
          <p:spPr>
            <a:xfrm>
              <a:off x="5490650"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95" name="Google Shape;95;p1"/>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6" name="Google Shape;96;p1"/>
          <p:cNvSpPr/>
          <p:nvPr/>
        </p:nvSpPr>
        <p:spPr>
          <a:xfrm>
            <a:off x="5685810" y="391886"/>
            <a:ext cx="6009366" cy="6017078"/>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ath through a forest&#10;&#10;Description automatically generated with low confidence" id="97" name="Google Shape;97;p1"/>
          <p:cNvPicPr preferRelativeResize="0"/>
          <p:nvPr/>
        </p:nvPicPr>
        <p:blipFill rotWithShape="1">
          <a:blip r:embed="rId3">
            <a:alphaModFix/>
          </a:blip>
          <a:srcRect b="-1" l="20242" r="12149" t="0"/>
          <a:stretch/>
        </p:blipFill>
        <p:spPr>
          <a:xfrm>
            <a:off x="5922492" y="666728"/>
            <a:ext cx="5536001" cy="5465791"/>
          </a:xfrm>
          <a:prstGeom prst="rect">
            <a:avLst/>
          </a:prstGeom>
          <a:noFill/>
          <a:ln>
            <a:noFill/>
          </a:ln>
        </p:spPr>
      </p:pic>
      <p:sp>
        <p:nvSpPr>
          <p:cNvPr id="98" name="Google Shape;98;p1"/>
          <p:cNvSpPr txBox="1"/>
          <p:nvPr/>
        </p:nvSpPr>
        <p:spPr>
          <a:xfrm>
            <a:off x="5622447" y="6408965"/>
            <a:ext cx="5489954"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Image from https://www.sussexbloggers.com/halnaker-windmill-tunnel-of-trees/</a:t>
            </a:r>
            <a:endParaRPr/>
          </a:p>
        </p:txBody>
      </p:sp>
      <p:sp>
        <p:nvSpPr>
          <p:cNvPr id="99" name="Google Shape;99;p1"/>
          <p:cNvSpPr txBox="1"/>
          <p:nvPr/>
        </p:nvSpPr>
        <p:spPr>
          <a:xfrm>
            <a:off x="365760" y="5840730"/>
            <a:ext cx="4823227"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9900"/>
                </a:solidFill>
                <a:latin typeface="Calibri"/>
                <a:ea typeface="Calibri"/>
                <a:cs typeface="Calibri"/>
                <a:sym typeface="Calibri"/>
              </a:rPr>
              <a:t>Victoria Tumanova, PhD, CCC-SLP</a:t>
            </a:r>
            <a:endParaRPr/>
          </a:p>
          <a:p>
            <a:pPr indent="0" lvl="0" marL="0" marR="0" rtl="0" algn="l">
              <a:spcBef>
                <a:spcPts val="0"/>
              </a:spcBef>
              <a:spcAft>
                <a:spcPts val="0"/>
              </a:spcAft>
              <a:buNone/>
            </a:pPr>
            <a:r>
              <a:rPr b="1" lang="en-US" sz="2400">
                <a:solidFill>
                  <a:srgbClr val="FF9900"/>
                </a:solidFill>
                <a:latin typeface="Calibri"/>
                <a:ea typeface="Calibri"/>
                <a:cs typeface="Calibri"/>
                <a:sym typeface="Calibri"/>
              </a:rPr>
              <a:t>vtumanov@syr.edu</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p10"/>
          <p:cNvPicPr preferRelativeResize="0"/>
          <p:nvPr>
            <p:ph idx="1" type="body"/>
          </p:nvPr>
        </p:nvPicPr>
        <p:blipFill rotWithShape="1">
          <a:blip r:embed="rId3">
            <a:alphaModFix/>
          </a:blip>
          <a:srcRect b="0" l="0" r="0" t="0"/>
          <a:stretch/>
        </p:blipFill>
        <p:spPr>
          <a:xfrm>
            <a:off x="1639387" y="45225"/>
            <a:ext cx="8258082" cy="6381245"/>
          </a:xfrm>
          <a:prstGeom prst="rect">
            <a:avLst/>
          </a:prstGeom>
          <a:noFill/>
          <a:ln>
            <a:noFill/>
          </a:ln>
        </p:spPr>
      </p:pic>
      <p:sp>
        <p:nvSpPr>
          <p:cNvPr id="186" name="Google Shape;186;p10"/>
          <p:cNvSpPr txBox="1"/>
          <p:nvPr/>
        </p:nvSpPr>
        <p:spPr>
          <a:xfrm>
            <a:off x="1097279" y="5747656"/>
            <a:ext cx="9718766"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FF9900"/>
                </a:solidFill>
                <a:latin typeface="Calibri"/>
                <a:ea typeface="Calibri"/>
                <a:cs typeface="Calibri"/>
                <a:sym typeface="Calibri"/>
              </a:rPr>
              <a:t>Healey, Scott Trautman, &amp; Susca (2004). Clinical applications of a multidimensional approach for the assessment and treatment of stuttering. CICSD, 31, 40-48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0" name="Shape 190"/>
        <p:cNvGrpSpPr/>
        <p:nvPr/>
      </p:nvGrpSpPr>
      <p:grpSpPr>
        <a:xfrm>
          <a:off x="0" y="0"/>
          <a:ext cx="0" cy="0"/>
          <a:chOff x="0" y="0"/>
          <a:chExt cx="0" cy="0"/>
        </a:xfrm>
      </p:grpSpPr>
      <p:sp>
        <p:nvSpPr>
          <p:cNvPr id="191" name="Google Shape;191;p11"/>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2" name="Google Shape;192;p11"/>
          <p:cNvSpPr txBox="1"/>
          <p:nvPr>
            <p:ph type="title"/>
          </p:nvPr>
        </p:nvSpPr>
        <p:spPr>
          <a:xfrm>
            <a:off x="635000" y="640823"/>
            <a:ext cx="3418659" cy="558314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9900"/>
              </a:buClr>
              <a:buSzPts val="5400"/>
              <a:buFont typeface="Calibri"/>
              <a:buNone/>
            </a:pPr>
            <a:r>
              <a:rPr b="1" lang="en-US" sz="5400">
                <a:solidFill>
                  <a:srgbClr val="FF9900"/>
                </a:solidFill>
              </a:rPr>
              <a:t>Indirect treatment</a:t>
            </a:r>
            <a:endParaRPr/>
          </a:p>
        </p:txBody>
      </p:sp>
      <p:sp>
        <p:nvSpPr>
          <p:cNvPr id="193" name="Google Shape;193;p11"/>
          <p:cNvSpPr/>
          <p:nvPr/>
        </p:nvSpPr>
        <p:spPr>
          <a:xfrm rot="5400000">
            <a:off x="1627450" y="3462719"/>
            <a:ext cx="5410200" cy="18288"/>
          </a:xfrm>
          <a:custGeom>
            <a:rect b="b" l="l" r="r" t="t"/>
            <a:pathLst>
              <a:path extrusionOk="0" fill="none" h="18288" w="541020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extrusionOk="0" h="18288" w="541020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94" name="Google Shape;194;p11"/>
          <p:cNvGrpSpPr/>
          <p:nvPr/>
        </p:nvGrpSpPr>
        <p:grpSpPr>
          <a:xfrm>
            <a:off x="4648018" y="640822"/>
            <a:ext cx="6900512" cy="5536140"/>
            <a:chOff x="0" y="0"/>
            <a:chExt cx="6900512" cy="5536140"/>
          </a:xfrm>
        </p:grpSpPr>
        <p:cxnSp>
          <p:nvCxnSpPr>
            <p:cNvPr id="195" name="Google Shape;195;p11"/>
            <p:cNvCxnSpPr/>
            <p:nvPr/>
          </p:nvCxnSpPr>
          <p:spPr>
            <a:xfrm>
              <a:off x="0" y="0"/>
              <a:ext cx="6900512" cy="0"/>
            </a:xfrm>
            <a:prstGeom prst="straightConnector1">
              <a:avLst/>
            </a:prstGeom>
            <a:solidFill>
              <a:schemeClr val="accent2"/>
            </a:solidFill>
            <a:ln cap="flat" cmpd="sng" w="12700">
              <a:solidFill>
                <a:schemeClr val="accent2"/>
              </a:solidFill>
              <a:prstDash val="solid"/>
              <a:miter lim="800000"/>
              <a:headEnd len="sm" w="sm" type="none"/>
              <a:tailEnd len="sm" w="sm" type="none"/>
            </a:ln>
          </p:spPr>
        </p:cxnSp>
        <p:sp>
          <p:nvSpPr>
            <p:cNvPr id="196" name="Google Shape;196;p11"/>
            <p:cNvSpPr/>
            <p:nvPr/>
          </p:nvSpPr>
          <p:spPr>
            <a:xfrm>
              <a:off x="0" y="0"/>
              <a:ext cx="6900512" cy="138403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1"/>
            <p:cNvSpPr txBox="1"/>
            <p:nvPr/>
          </p:nvSpPr>
          <p:spPr>
            <a:xfrm>
              <a:off x="0" y="0"/>
              <a:ext cx="6900512" cy="1384035"/>
            </a:xfrm>
            <a:prstGeom prst="rect">
              <a:avLst/>
            </a:prstGeom>
            <a:noFill/>
            <a:ln>
              <a:noFill/>
            </a:ln>
          </p:spPr>
          <p:txBody>
            <a:bodyPr anchorCtr="0" anchor="t" bIns="99050" lIns="99050" spcFirstLastPara="1" rIns="99050" wrap="square" tIns="99050">
              <a:noAutofit/>
            </a:bodyPr>
            <a:lstStyle/>
            <a:p>
              <a:pPr indent="0" lvl="0" marL="0" marR="0" rtl="0" algn="l">
                <a:lnSpc>
                  <a:spcPct val="90000"/>
                </a:lnSpc>
                <a:spcBef>
                  <a:spcPts val="0"/>
                </a:spcBef>
                <a:spcAft>
                  <a:spcPts val="0"/>
                </a:spcAft>
                <a:buClr>
                  <a:schemeClr val="dk1"/>
                </a:buClr>
                <a:buSzPts val="2600"/>
                <a:buFont typeface="Calibri"/>
                <a:buNone/>
              </a:pPr>
              <a:r>
                <a:rPr lang="en-US" sz="2600">
                  <a:solidFill>
                    <a:schemeClr val="dk1"/>
                  </a:solidFill>
                  <a:latin typeface="Calibri"/>
                  <a:ea typeface="Calibri"/>
                  <a:cs typeface="Calibri"/>
                  <a:sym typeface="Calibri"/>
                </a:rPr>
                <a:t>“Indirect” means that the child’s stuttering as well as their general speaking abilities are NOT directly addressed.</a:t>
              </a:r>
              <a:endParaRPr/>
            </a:p>
          </p:txBody>
        </p:sp>
        <p:cxnSp>
          <p:nvCxnSpPr>
            <p:cNvPr id="198" name="Google Shape;198;p11"/>
            <p:cNvCxnSpPr/>
            <p:nvPr/>
          </p:nvCxnSpPr>
          <p:spPr>
            <a:xfrm>
              <a:off x="0" y="1384035"/>
              <a:ext cx="6900512" cy="0"/>
            </a:xfrm>
            <a:prstGeom prst="straightConnector1">
              <a:avLst/>
            </a:prstGeom>
            <a:solidFill>
              <a:schemeClr val="accent3"/>
            </a:solidFill>
            <a:ln cap="flat" cmpd="sng" w="12700">
              <a:solidFill>
                <a:schemeClr val="accent3"/>
              </a:solidFill>
              <a:prstDash val="solid"/>
              <a:miter lim="800000"/>
              <a:headEnd len="sm" w="sm" type="none"/>
              <a:tailEnd len="sm" w="sm" type="none"/>
            </a:ln>
          </p:spPr>
        </p:cxnSp>
        <p:sp>
          <p:nvSpPr>
            <p:cNvPr id="199" name="Google Shape;199;p11"/>
            <p:cNvSpPr/>
            <p:nvPr/>
          </p:nvSpPr>
          <p:spPr>
            <a:xfrm>
              <a:off x="0" y="1384035"/>
              <a:ext cx="6900512" cy="138403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1"/>
            <p:cNvSpPr txBox="1"/>
            <p:nvPr/>
          </p:nvSpPr>
          <p:spPr>
            <a:xfrm>
              <a:off x="0" y="1384035"/>
              <a:ext cx="6900512" cy="1384035"/>
            </a:xfrm>
            <a:prstGeom prst="rect">
              <a:avLst/>
            </a:prstGeom>
            <a:noFill/>
            <a:ln>
              <a:noFill/>
            </a:ln>
          </p:spPr>
          <p:txBody>
            <a:bodyPr anchorCtr="0" anchor="t" bIns="99050" lIns="99050" spcFirstLastPara="1" rIns="99050" wrap="square" tIns="99050">
              <a:noAutofit/>
            </a:bodyPr>
            <a:lstStyle/>
            <a:p>
              <a:pPr indent="0" lvl="0" marL="0" marR="0" rtl="0" algn="l">
                <a:lnSpc>
                  <a:spcPct val="90000"/>
                </a:lnSpc>
                <a:spcBef>
                  <a:spcPts val="0"/>
                </a:spcBef>
                <a:spcAft>
                  <a:spcPts val="0"/>
                </a:spcAft>
                <a:buClr>
                  <a:schemeClr val="dk1"/>
                </a:buClr>
                <a:buSzPts val="2600"/>
                <a:buFont typeface="Calibri"/>
                <a:buNone/>
              </a:pPr>
              <a:r>
                <a:rPr lang="en-US" sz="2600">
                  <a:solidFill>
                    <a:schemeClr val="dk1"/>
                  </a:solidFill>
                  <a:latin typeface="Calibri"/>
                  <a:ea typeface="Calibri"/>
                  <a:cs typeface="Calibri"/>
                  <a:sym typeface="Calibri"/>
                </a:rPr>
                <a:t>The focus is on adjusting the contexts in which communication occurs to facilitate fluency.</a:t>
              </a:r>
              <a:endParaRPr/>
            </a:p>
          </p:txBody>
        </p:sp>
        <p:cxnSp>
          <p:nvCxnSpPr>
            <p:cNvPr id="201" name="Google Shape;201;p11"/>
            <p:cNvCxnSpPr/>
            <p:nvPr/>
          </p:nvCxnSpPr>
          <p:spPr>
            <a:xfrm>
              <a:off x="0" y="2768070"/>
              <a:ext cx="6900512" cy="0"/>
            </a:xfrm>
            <a:prstGeom prst="straightConnector1">
              <a:avLst/>
            </a:prstGeom>
            <a:solidFill>
              <a:schemeClr val="accent4"/>
            </a:solidFill>
            <a:ln cap="flat" cmpd="sng" w="12700">
              <a:solidFill>
                <a:schemeClr val="accent4"/>
              </a:solidFill>
              <a:prstDash val="solid"/>
              <a:miter lim="800000"/>
              <a:headEnd len="sm" w="sm" type="none"/>
              <a:tailEnd len="sm" w="sm" type="none"/>
            </a:ln>
          </p:spPr>
        </p:cxnSp>
        <p:sp>
          <p:nvSpPr>
            <p:cNvPr id="202" name="Google Shape;202;p11"/>
            <p:cNvSpPr/>
            <p:nvPr/>
          </p:nvSpPr>
          <p:spPr>
            <a:xfrm>
              <a:off x="0" y="2768070"/>
              <a:ext cx="6900512" cy="138403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1"/>
            <p:cNvSpPr txBox="1"/>
            <p:nvPr/>
          </p:nvSpPr>
          <p:spPr>
            <a:xfrm>
              <a:off x="0" y="2768070"/>
              <a:ext cx="6900512" cy="1384035"/>
            </a:xfrm>
            <a:prstGeom prst="rect">
              <a:avLst/>
            </a:prstGeom>
            <a:noFill/>
            <a:ln>
              <a:noFill/>
            </a:ln>
          </p:spPr>
          <p:txBody>
            <a:bodyPr anchorCtr="0" anchor="t" bIns="99050" lIns="99050" spcFirstLastPara="1" rIns="99050" wrap="square" tIns="99050">
              <a:noAutofit/>
            </a:bodyPr>
            <a:lstStyle/>
            <a:p>
              <a:pPr indent="0" lvl="0" marL="0" marR="0" rtl="0" algn="l">
                <a:lnSpc>
                  <a:spcPct val="90000"/>
                </a:lnSpc>
                <a:spcBef>
                  <a:spcPts val="0"/>
                </a:spcBef>
                <a:spcAft>
                  <a:spcPts val="0"/>
                </a:spcAft>
                <a:buClr>
                  <a:schemeClr val="dk1"/>
                </a:buClr>
                <a:buSzPts val="2600"/>
                <a:buFont typeface="Calibri"/>
                <a:buNone/>
              </a:pPr>
              <a:r>
                <a:rPr lang="en-US" sz="2600">
                  <a:solidFill>
                    <a:schemeClr val="dk1"/>
                  </a:solidFill>
                  <a:latin typeface="Calibri"/>
                  <a:ea typeface="Calibri"/>
                  <a:cs typeface="Calibri"/>
                  <a:sym typeface="Calibri"/>
                </a:rPr>
                <a:t>This type of therapy typically implemented first for children who are not aware of their stuttering and may be likely to recover from stuttering</a:t>
              </a:r>
              <a:endParaRPr/>
            </a:p>
          </p:txBody>
        </p:sp>
        <p:cxnSp>
          <p:nvCxnSpPr>
            <p:cNvPr id="204" name="Google Shape;204;p11"/>
            <p:cNvCxnSpPr/>
            <p:nvPr/>
          </p:nvCxnSpPr>
          <p:spPr>
            <a:xfrm>
              <a:off x="0" y="4152105"/>
              <a:ext cx="6900512" cy="0"/>
            </a:xfrm>
            <a:prstGeom prst="straightConnector1">
              <a:avLst/>
            </a:prstGeom>
            <a:solidFill>
              <a:srgbClr val="599BD5"/>
            </a:solidFill>
            <a:ln cap="flat" cmpd="sng" w="12700">
              <a:solidFill>
                <a:srgbClr val="599BD5"/>
              </a:solidFill>
              <a:prstDash val="solid"/>
              <a:miter lim="800000"/>
              <a:headEnd len="sm" w="sm" type="none"/>
              <a:tailEnd len="sm" w="sm" type="none"/>
            </a:ln>
          </p:spPr>
        </p:cxnSp>
        <p:sp>
          <p:nvSpPr>
            <p:cNvPr id="205" name="Google Shape;205;p11"/>
            <p:cNvSpPr/>
            <p:nvPr/>
          </p:nvSpPr>
          <p:spPr>
            <a:xfrm>
              <a:off x="0" y="4152105"/>
              <a:ext cx="6900512" cy="138403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1"/>
            <p:cNvSpPr txBox="1"/>
            <p:nvPr/>
          </p:nvSpPr>
          <p:spPr>
            <a:xfrm>
              <a:off x="0" y="4152105"/>
              <a:ext cx="6900512" cy="1384035"/>
            </a:xfrm>
            <a:prstGeom prst="rect">
              <a:avLst/>
            </a:prstGeom>
            <a:noFill/>
            <a:ln>
              <a:noFill/>
            </a:ln>
          </p:spPr>
          <p:txBody>
            <a:bodyPr anchorCtr="0" anchor="t" bIns="99050" lIns="99050" spcFirstLastPara="1" rIns="99050" wrap="square" tIns="99050">
              <a:noAutofit/>
            </a:bodyPr>
            <a:lstStyle/>
            <a:p>
              <a:pPr indent="0" lvl="0" marL="0" marR="0" rtl="0" algn="l">
                <a:lnSpc>
                  <a:spcPct val="90000"/>
                </a:lnSpc>
                <a:spcBef>
                  <a:spcPts val="0"/>
                </a:spcBef>
                <a:spcAft>
                  <a:spcPts val="0"/>
                </a:spcAft>
                <a:buClr>
                  <a:schemeClr val="dk1"/>
                </a:buClr>
                <a:buSzPts val="2600"/>
                <a:buFont typeface="Calibri"/>
                <a:buNone/>
              </a:pPr>
              <a:r>
                <a:rPr lang="en-US" sz="2600">
                  <a:solidFill>
                    <a:schemeClr val="dk1"/>
                  </a:solidFill>
                  <a:latin typeface="Calibri"/>
                  <a:ea typeface="Calibri"/>
                  <a:cs typeface="Calibri"/>
                  <a:sym typeface="Calibri"/>
                </a:rPr>
                <a:t>These children tend to be very young (2-4 years of age)</a:t>
              </a: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1" name="Shape 211"/>
        <p:cNvGrpSpPr/>
        <p:nvPr/>
      </p:nvGrpSpPr>
      <p:grpSpPr>
        <a:xfrm>
          <a:off x="0" y="0"/>
          <a:ext cx="0" cy="0"/>
          <a:chOff x="0" y="0"/>
          <a:chExt cx="0" cy="0"/>
        </a:xfrm>
      </p:grpSpPr>
      <p:sp>
        <p:nvSpPr>
          <p:cNvPr id="212" name="Google Shape;212;p1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3" name="Google Shape;213;p12"/>
          <p:cNvSpPr/>
          <p:nvPr/>
        </p:nvSpPr>
        <p:spPr>
          <a:xfrm flipH="1">
            <a:off x="8576720" y="3335867"/>
            <a:ext cx="3291840" cy="3200400"/>
          </a:xfrm>
          <a:prstGeom prst="rtTriangle">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4" name="Google Shape;214;p12"/>
          <p:cNvSpPr/>
          <p:nvPr/>
        </p:nvSpPr>
        <p:spPr>
          <a:xfrm>
            <a:off x="641774" y="623275"/>
            <a:ext cx="10905053" cy="5607882"/>
          </a:xfrm>
          <a:prstGeom prst="rect">
            <a:avLst/>
          </a:prstGeom>
          <a:noFill/>
          <a:ln cap="flat" cmpd="sng" w="1905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5" name="Google Shape;215;p12"/>
          <p:cNvSpPr txBox="1"/>
          <p:nvPr>
            <p:ph type="title"/>
          </p:nvPr>
        </p:nvSpPr>
        <p:spPr>
          <a:xfrm>
            <a:off x="1075767" y="1188637"/>
            <a:ext cx="2988234" cy="4480726"/>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rgbClr val="FF9900"/>
              </a:buClr>
              <a:buSzPts val="5100"/>
              <a:buFont typeface="Calibri"/>
              <a:buNone/>
            </a:pPr>
            <a:r>
              <a:rPr b="1" lang="en-US" sz="5100">
                <a:solidFill>
                  <a:srgbClr val="FF9900"/>
                </a:solidFill>
              </a:rPr>
              <a:t>Treatment Goals</a:t>
            </a:r>
            <a:endParaRPr/>
          </a:p>
        </p:txBody>
      </p:sp>
      <p:cxnSp>
        <p:nvCxnSpPr>
          <p:cNvPr id="216" name="Google Shape;216;p12"/>
          <p:cNvCxnSpPr/>
          <p:nvPr/>
        </p:nvCxnSpPr>
        <p:spPr>
          <a:xfrm>
            <a:off x="4654296" y="1852863"/>
            <a:ext cx="0" cy="3236495"/>
          </a:xfrm>
          <a:prstGeom prst="straightConnector1">
            <a:avLst/>
          </a:prstGeom>
          <a:noFill/>
          <a:ln cap="sq" cmpd="sng" w="19050">
            <a:solidFill>
              <a:srgbClr val="3F3F3F"/>
            </a:solidFill>
            <a:prstDash val="solid"/>
            <a:miter lim="800000"/>
            <a:headEnd len="sm" w="sm" type="none"/>
            <a:tailEnd len="sm" w="sm" type="none"/>
          </a:ln>
        </p:spPr>
      </p:cxnSp>
      <p:sp>
        <p:nvSpPr>
          <p:cNvPr id="217" name="Google Shape;217;p12"/>
          <p:cNvSpPr txBox="1"/>
          <p:nvPr>
            <p:ph idx="1" type="body"/>
          </p:nvPr>
        </p:nvSpPr>
        <p:spPr>
          <a:xfrm>
            <a:off x="5255259" y="1306286"/>
            <a:ext cx="5860969" cy="3902844"/>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500"/>
              <a:buChar char="•"/>
            </a:pPr>
            <a:r>
              <a:rPr lang="en-US" sz="1500"/>
              <a:t>Speech behaviors targeted for therapy</a:t>
            </a:r>
            <a:endParaRPr/>
          </a:p>
          <a:p>
            <a:pPr indent="-228600" lvl="1" marL="685800" rtl="0" algn="l">
              <a:lnSpc>
                <a:spcPct val="90000"/>
              </a:lnSpc>
              <a:spcBef>
                <a:spcPts val="600"/>
              </a:spcBef>
              <a:spcAft>
                <a:spcPts val="0"/>
              </a:spcAft>
              <a:buClr>
                <a:schemeClr val="dk1"/>
              </a:buClr>
              <a:buSzPts val="1500"/>
              <a:buChar char="•"/>
            </a:pPr>
            <a:r>
              <a:rPr lang="en-US" sz="1500"/>
              <a:t>Aspects of family’s speech and nonspeech behaviors</a:t>
            </a:r>
            <a:endParaRPr/>
          </a:p>
          <a:p>
            <a:pPr indent="-228600" lvl="0" marL="228600" rtl="0" algn="l">
              <a:lnSpc>
                <a:spcPct val="90000"/>
              </a:lnSpc>
              <a:spcBef>
                <a:spcPts val="600"/>
              </a:spcBef>
              <a:spcAft>
                <a:spcPts val="0"/>
              </a:spcAft>
              <a:buClr>
                <a:schemeClr val="dk1"/>
              </a:buClr>
              <a:buSzPts val="1500"/>
              <a:buChar char="•"/>
            </a:pPr>
            <a:r>
              <a:rPr lang="en-US" sz="1500"/>
              <a:t>Fluency goals</a:t>
            </a:r>
            <a:endParaRPr/>
          </a:p>
          <a:p>
            <a:pPr indent="-228600" lvl="1" marL="685800" rtl="0" algn="l">
              <a:lnSpc>
                <a:spcPct val="90000"/>
              </a:lnSpc>
              <a:spcBef>
                <a:spcPts val="600"/>
              </a:spcBef>
              <a:spcAft>
                <a:spcPts val="0"/>
              </a:spcAft>
              <a:buClr>
                <a:schemeClr val="dk1"/>
              </a:buClr>
              <a:buSzPts val="1500"/>
              <a:buChar char="•"/>
            </a:pPr>
            <a:r>
              <a:rPr lang="en-US" sz="1500"/>
              <a:t>Spontaneous fluency</a:t>
            </a:r>
            <a:endParaRPr/>
          </a:p>
          <a:p>
            <a:pPr indent="-228600" lvl="0" marL="228600" rtl="0" algn="l">
              <a:lnSpc>
                <a:spcPct val="90000"/>
              </a:lnSpc>
              <a:spcBef>
                <a:spcPts val="600"/>
              </a:spcBef>
              <a:spcAft>
                <a:spcPts val="0"/>
              </a:spcAft>
              <a:buClr>
                <a:schemeClr val="dk1"/>
              </a:buClr>
              <a:buSzPts val="1500"/>
              <a:buChar char="•"/>
            </a:pPr>
            <a:r>
              <a:rPr lang="en-US" sz="1500"/>
              <a:t>Feelings and attitudes</a:t>
            </a:r>
            <a:endParaRPr/>
          </a:p>
          <a:p>
            <a:pPr indent="-228600" lvl="1" marL="685800" rtl="0" algn="l">
              <a:lnSpc>
                <a:spcPct val="90000"/>
              </a:lnSpc>
              <a:spcBef>
                <a:spcPts val="600"/>
              </a:spcBef>
              <a:spcAft>
                <a:spcPts val="0"/>
              </a:spcAft>
              <a:buClr>
                <a:schemeClr val="dk1"/>
              </a:buClr>
              <a:buSzPts val="1500"/>
              <a:buChar char="•"/>
            </a:pPr>
            <a:r>
              <a:rPr lang="en-US" sz="1500"/>
              <a:t>Work with family’s feelings, behaviors, and attitudes to keep the child feeling positive about speech</a:t>
            </a:r>
            <a:endParaRPr/>
          </a:p>
          <a:p>
            <a:pPr indent="-228600" lvl="0" marL="228600" rtl="0" algn="l">
              <a:lnSpc>
                <a:spcPct val="90000"/>
              </a:lnSpc>
              <a:spcBef>
                <a:spcPts val="600"/>
              </a:spcBef>
              <a:spcAft>
                <a:spcPts val="0"/>
              </a:spcAft>
              <a:buClr>
                <a:schemeClr val="dk1"/>
              </a:buClr>
              <a:buSzPts val="1500"/>
              <a:buChar char="•"/>
            </a:pPr>
            <a:r>
              <a:rPr lang="en-US" sz="1500"/>
              <a:t>Maintenance Procedures</a:t>
            </a:r>
            <a:endParaRPr/>
          </a:p>
          <a:p>
            <a:pPr indent="-228600" lvl="1" marL="685800" rtl="0" algn="l">
              <a:lnSpc>
                <a:spcPct val="90000"/>
              </a:lnSpc>
              <a:spcBef>
                <a:spcPts val="600"/>
              </a:spcBef>
              <a:spcAft>
                <a:spcPts val="0"/>
              </a:spcAft>
              <a:buClr>
                <a:schemeClr val="dk1"/>
              </a:buClr>
              <a:buSzPts val="1500"/>
              <a:buChar char="•"/>
            </a:pPr>
            <a:r>
              <a:rPr lang="en-US" sz="1500"/>
              <a:t>Keep contact with family even after child has achieved fluency; gradually taper off, remaining open to future contact if needed</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2" name="Shape 222"/>
        <p:cNvGrpSpPr/>
        <p:nvPr/>
      </p:nvGrpSpPr>
      <p:grpSpPr>
        <a:xfrm>
          <a:off x="0" y="0"/>
          <a:ext cx="0" cy="0"/>
          <a:chOff x="0" y="0"/>
          <a:chExt cx="0" cy="0"/>
        </a:xfrm>
      </p:grpSpPr>
      <p:sp>
        <p:nvSpPr>
          <p:cNvPr id="223" name="Google Shape;223;p13"/>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4" name="Google Shape;224;p13"/>
          <p:cNvSpPr txBox="1"/>
          <p:nvPr>
            <p:ph type="title"/>
          </p:nvPr>
        </p:nvSpPr>
        <p:spPr>
          <a:xfrm>
            <a:off x="838201" y="365125"/>
            <a:ext cx="5251316" cy="180730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9900"/>
              </a:buClr>
              <a:buSzPts val="4400"/>
              <a:buFont typeface="Calibri"/>
              <a:buNone/>
            </a:pPr>
            <a:r>
              <a:rPr b="1" lang="en-US">
                <a:solidFill>
                  <a:srgbClr val="FF9900"/>
                </a:solidFill>
              </a:rPr>
              <a:t>Indirect therapy</a:t>
            </a:r>
            <a:endParaRPr/>
          </a:p>
        </p:txBody>
      </p:sp>
      <p:sp>
        <p:nvSpPr>
          <p:cNvPr id="225" name="Google Shape;225;p13"/>
          <p:cNvSpPr txBox="1"/>
          <p:nvPr>
            <p:ph idx="1" type="body"/>
          </p:nvPr>
        </p:nvSpPr>
        <p:spPr>
          <a:xfrm>
            <a:off x="620486" y="2002971"/>
            <a:ext cx="4837335" cy="328748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n-US" sz="2000"/>
              <a:t>Assess parental models during interactions with their children</a:t>
            </a:r>
            <a:endParaRPr/>
          </a:p>
          <a:p>
            <a:pPr indent="-228600" lvl="1" marL="685800" rtl="0" algn="l">
              <a:lnSpc>
                <a:spcPct val="90000"/>
              </a:lnSpc>
              <a:spcBef>
                <a:spcPts val="500"/>
              </a:spcBef>
              <a:spcAft>
                <a:spcPts val="0"/>
              </a:spcAft>
              <a:buClr>
                <a:schemeClr val="dk1"/>
              </a:buClr>
              <a:buSzPts val="2000"/>
              <a:buChar char="•"/>
            </a:pPr>
            <a:r>
              <a:rPr lang="en-US" sz="2000"/>
              <a:t>Turn taking; pausing, interrupting, eye contact, rate of speech, complexity of child-directed speech/language, frequency of questioning</a:t>
            </a:r>
            <a:endParaRPr/>
          </a:p>
          <a:p>
            <a:pPr indent="-228600" lvl="0" marL="228600" rtl="0" algn="l">
              <a:lnSpc>
                <a:spcPct val="90000"/>
              </a:lnSpc>
              <a:spcBef>
                <a:spcPts val="1000"/>
              </a:spcBef>
              <a:spcAft>
                <a:spcPts val="0"/>
              </a:spcAft>
              <a:buClr>
                <a:schemeClr val="dk1"/>
              </a:buClr>
              <a:buSzPts val="2000"/>
              <a:buChar char="•"/>
            </a:pPr>
            <a:r>
              <a:rPr lang="en-US" sz="2000"/>
              <a:t>Parents identify situations/behaviors by child and others that elicit more stuttering</a:t>
            </a:r>
            <a:endParaRPr/>
          </a:p>
          <a:p>
            <a:pPr indent="-228600" lvl="0" marL="228600" rtl="0" algn="l">
              <a:lnSpc>
                <a:spcPct val="90000"/>
              </a:lnSpc>
              <a:spcBef>
                <a:spcPts val="1000"/>
              </a:spcBef>
              <a:spcAft>
                <a:spcPts val="0"/>
              </a:spcAft>
              <a:buClr>
                <a:schemeClr val="dk1"/>
              </a:buClr>
              <a:buSzPts val="2000"/>
              <a:buChar char="•"/>
            </a:pPr>
            <a:r>
              <a:rPr lang="en-US" sz="2000"/>
              <a:t>Child’s own speaking patterns are analyzed to focus on stuttering</a:t>
            </a:r>
            <a:endParaRPr/>
          </a:p>
        </p:txBody>
      </p:sp>
      <p:pic>
        <p:nvPicPr>
          <p:cNvPr id="226" name="Google Shape;226;p13"/>
          <p:cNvPicPr preferRelativeResize="0"/>
          <p:nvPr/>
        </p:nvPicPr>
        <p:blipFill rotWithShape="1">
          <a:blip r:embed="rId3">
            <a:alphaModFix/>
          </a:blip>
          <a:srcRect b="-1" l="17807" r="24156" t="0"/>
          <a:stretch/>
        </p:blipFill>
        <p:spPr>
          <a:xfrm>
            <a:off x="6229215" y="10"/>
            <a:ext cx="5962785" cy="6857990"/>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sp>
        <p:nvSpPr>
          <p:cNvPr id="227" name="Google Shape;227;p13"/>
          <p:cNvSpPr txBox="1"/>
          <p:nvPr/>
        </p:nvSpPr>
        <p:spPr>
          <a:xfrm>
            <a:off x="620486" y="5400407"/>
            <a:ext cx="4680857"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9900"/>
                </a:solidFill>
                <a:latin typeface="Calibri"/>
                <a:ea typeface="Calibri"/>
                <a:cs typeface="Calibri"/>
                <a:sym typeface="Calibri"/>
              </a:rPr>
              <a:t>Parent reduces “time pressure” in daily routine, and “communicative time pressure” in verbal interaction with child</a:t>
            </a:r>
            <a:endParaRPr/>
          </a:p>
          <a:p>
            <a:pPr indent="0" lvl="0" marL="0" marR="0" rtl="0" algn="l">
              <a:spcBef>
                <a:spcPts val="0"/>
              </a:spcBef>
              <a:spcAft>
                <a:spcPts val="0"/>
              </a:spcAft>
              <a:buNone/>
            </a:pPr>
            <a:r>
              <a:t/>
            </a:r>
            <a:endParaRPr sz="1800">
              <a:solidFill>
                <a:srgbClr val="FF99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14"/>
          <p:cNvSpPr txBox="1"/>
          <p:nvPr>
            <p:ph type="title"/>
          </p:nvPr>
        </p:nvSpPr>
        <p:spPr>
          <a:xfrm>
            <a:off x="914400" y="152401"/>
            <a:ext cx="10363200" cy="114299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9900"/>
              </a:buClr>
              <a:buSzPts val="4400"/>
              <a:buFont typeface="Calibri"/>
              <a:buNone/>
            </a:pPr>
            <a:r>
              <a:rPr b="1" lang="en-US">
                <a:solidFill>
                  <a:srgbClr val="FF9900"/>
                </a:solidFill>
              </a:rPr>
              <a:t>Treatment approaches that use this method</a:t>
            </a:r>
            <a:endParaRPr/>
          </a:p>
        </p:txBody>
      </p:sp>
      <p:sp>
        <p:nvSpPr>
          <p:cNvPr id="234" name="Google Shape;234;p14"/>
          <p:cNvSpPr txBox="1"/>
          <p:nvPr>
            <p:ph idx="1" type="body"/>
          </p:nvPr>
        </p:nvSpPr>
        <p:spPr>
          <a:xfrm>
            <a:off x="1143000" y="1762770"/>
            <a:ext cx="9829800" cy="4790430"/>
          </a:xfrm>
          <a:prstGeom prst="rect">
            <a:avLst/>
          </a:prstGeom>
          <a:noFill/>
          <a:ln>
            <a:noFill/>
          </a:ln>
        </p:spPr>
        <p:txBody>
          <a:bodyPr anchorCtr="0" anchor="t" bIns="45700" lIns="91425" spcFirstLastPara="1" rIns="91425" wrap="square" tIns="45700">
            <a:normAutofit fontScale="85000" lnSpcReduction="10000"/>
          </a:bodyPr>
          <a:lstStyle/>
          <a:p>
            <a:pPr indent="-228600" lvl="0" marL="228600" rtl="0" algn="l">
              <a:lnSpc>
                <a:spcPct val="90000"/>
              </a:lnSpc>
              <a:spcBef>
                <a:spcPts val="0"/>
              </a:spcBef>
              <a:spcAft>
                <a:spcPts val="0"/>
              </a:spcAft>
              <a:buClr>
                <a:schemeClr val="dk1"/>
              </a:buClr>
              <a:buSzPct val="100000"/>
              <a:buChar char="•"/>
            </a:pPr>
            <a:r>
              <a:rPr lang="en-US"/>
              <a:t>Family-focused treatment</a:t>
            </a:r>
            <a:endParaRPr/>
          </a:p>
          <a:p>
            <a:pPr indent="-228600" lvl="1" marL="685800" rtl="0" algn="l">
              <a:lnSpc>
                <a:spcPct val="90000"/>
              </a:lnSpc>
              <a:spcBef>
                <a:spcPts val="500"/>
              </a:spcBef>
              <a:spcAft>
                <a:spcPts val="0"/>
              </a:spcAft>
              <a:buClr>
                <a:srgbClr val="FF9900"/>
              </a:buClr>
              <a:buSzPct val="100000"/>
              <a:buChar char="•"/>
            </a:pPr>
            <a:r>
              <a:rPr lang="en-US">
                <a:solidFill>
                  <a:srgbClr val="FF9900"/>
                </a:solidFill>
              </a:rPr>
              <a:t>Yaruss, J. S., Coleman, C., &amp; Hammer, D. (2006). Treating preschool children who stutter: Description and preliminary evaluation of a family-focused treatment approach. </a:t>
            </a:r>
            <a:r>
              <a:rPr i="1" lang="en-US">
                <a:solidFill>
                  <a:srgbClr val="FF9900"/>
                </a:solidFill>
              </a:rPr>
              <a:t>Language, Speech, and Hearing Services in Schools</a:t>
            </a:r>
            <a:r>
              <a:rPr lang="en-US">
                <a:solidFill>
                  <a:srgbClr val="FF9900"/>
                </a:solidFill>
              </a:rPr>
              <a:t>, </a:t>
            </a:r>
            <a:r>
              <a:rPr i="1" lang="en-US">
                <a:solidFill>
                  <a:srgbClr val="FF9900"/>
                </a:solidFill>
              </a:rPr>
              <a:t>37</a:t>
            </a:r>
            <a:r>
              <a:rPr lang="en-US">
                <a:solidFill>
                  <a:srgbClr val="FF9900"/>
                </a:solidFill>
              </a:rPr>
              <a:t>(2), 118-136.</a:t>
            </a:r>
            <a:endParaRPr/>
          </a:p>
          <a:p>
            <a:pPr indent="-228600" lvl="0" marL="228600" rtl="0" algn="l">
              <a:lnSpc>
                <a:spcPct val="90000"/>
              </a:lnSpc>
              <a:spcBef>
                <a:spcPts val="1000"/>
              </a:spcBef>
              <a:spcAft>
                <a:spcPts val="0"/>
              </a:spcAft>
              <a:buClr>
                <a:schemeClr val="dk1"/>
              </a:buClr>
              <a:buSzPct val="100000"/>
              <a:buChar char="•"/>
            </a:pPr>
            <a:r>
              <a:rPr lang="en-US"/>
              <a:t>Demands and Capacities Model treatment</a:t>
            </a:r>
            <a:endParaRPr/>
          </a:p>
          <a:p>
            <a:pPr indent="-228600" lvl="1" marL="685800" rtl="0" algn="l">
              <a:lnSpc>
                <a:spcPct val="90000"/>
              </a:lnSpc>
              <a:spcBef>
                <a:spcPts val="500"/>
              </a:spcBef>
              <a:spcAft>
                <a:spcPts val="0"/>
              </a:spcAft>
              <a:buClr>
                <a:srgbClr val="FF9900"/>
              </a:buClr>
              <a:buSzPct val="100000"/>
              <a:buChar char="•"/>
            </a:pPr>
            <a:r>
              <a:rPr lang="en-US">
                <a:solidFill>
                  <a:srgbClr val="FF9900"/>
                </a:solidFill>
              </a:rPr>
              <a:t>Franken, M. C. J., Kielstra-Van der Schalk, C. J., &amp; Boelens, H. (2005). Experimental treatment of early stuttering: A preliminary study. </a:t>
            </a:r>
            <a:r>
              <a:rPr i="1" lang="en-US">
                <a:solidFill>
                  <a:srgbClr val="FF9900"/>
                </a:solidFill>
              </a:rPr>
              <a:t>Journal of Fluency Disorders</a:t>
            </a:r>
            <a:r>
              <a:rPr lang="en-US">
                <a:solidFill>
                  <a:srgbClr val="FF9900"/>
                </a:solidFill>
              </a:rPr>
              <a:t>, </a:t>
            </a:r>
            <a:r>
              <a:rPr i="1" lang="en-US">
                <a:solidFill>
                  <a:srgbClr val="FF9900"/>
                </a:solidFill>
              </a:rPr>
              <a:t>30</a:t>
            </a:r>
            <a:r>
              <a:rPr lang="en-US">
                <a:solidFill>
                  <a:srgbClr val="FF9900"/>
                </a:solidFill>
              </a:rPr>
              <a:t>(3), 189-199. </a:t>
            </a:r>
            <a:endParaRPr/>
          </a:p>
          <a:p>
            <a:pPr indent="-228600" lvl="0" marL="228600" rtl="0" algn="l">
              <a:lnSpc>
                <a:spcPct val="90000"/>
              </a:lnSpc>
              <a:spcBef>
                <a:spcPts val="1000"/>
              </a:spcBef>
              <a:spcAft>
                <a:spcPts val="0"/>
              </a:spcAft>
              <a:buClr>
                <a:schemeClr val="dk1"/>
              </a:buClr>
              <a:buSzPct val="100000"/>
              <a:buChar char="•"/>
            </a:pPr>
            <a:r>
              <a:rPr lang="en-US"/>
              <a:t>Palin Parent-Child Interaction Therapy</a:t>
            </a:r>
            <a:endParaRPr/>
          </a:p>
          <a:p>
            <a:pPr indent="-228600" lvl="1" marL="685800" rtl="0" algn="l">
              <a:lnSpc>
                <a:spcPct val="90000"/>
              </a:lnSpc>
              <a:spcBef>
                <a:spcPts val="500"/>
              </a:spcBef>
              <a:spcAft>
                <a:spcPts val="0"/>
              </a:spcAft>
              <a:buClr>
                <a:srgbClr val="FF9900"/>
              </a:buClr>
              <a:buSzPct val="100000"/>
              <a:buChar char="•"/>
            </a:pPr>
            <a:r>
              <a:rPr lang="en-US">
                <a:solidFill>
                  <a:srgbClr val="FF9900"/>
                </a:solidFill>
              </a:rPr>
              <a:t>Millard, S. K., Nicholas, A., &amp; Cook, F. M. (2008). Is parent–child interaction therapy effective in reducing stuttering? </a:t>
            </a:r>
            <a:r>
              <a:rPr i="1" lang="en-US">
                <a:solidFill>
                  <a:srgbClr val="FF9900"/>
                </a:solidFill>
              </a:rPr>
              <a:t>Journal of Speech, Language, and Hearing Research</a:t>
            </a:r>
            <a:r>
              <a:rPr lang="en-US">
                <a:solidFill>
                  <a:srgbClr val="FF9900"/>
                </a:solidFill>
              </a:rPr>
              <a:t>, </a:t>
            </a:r>
            <a:r>
              <a:rPr i="1" lang="en-US">
                <a:solidFill>
                  <a:srgbClr val="FF9900"/>
                </a:solidFill>
              </a:rPr>
              <a:t>51</a:t>
            </a:r>
            <a:r>
              <a:rPr lang="en-US">
                <a:solidFill>
                  <a:srgbClr val="FF9900"/>
                </a:solidFill>
              </a:rPr>
              <a:t>(3), 636-650.</a:t>
            </a:r>
            <a:endParaRPr/>
          </a:p>
          <a:p>
            <a:pPr indent="-228600" lvl="0" marL="228600" rtl="0" algn="l">
              <a:lnSpc>
                <a:spcPct val="90000"/>
              </a:lnSpc>
              <a:spcBef>
                <a:spcPts val="1000"/>
              </a:spcBef>
              <a:spcAft>
                <a:spcPts val="0"/>
              </a:spcAft>
              <a:buClr>
                <a:schemeClr val="dk1"/>
              </a:buClr>
              <a:buSzPct val="100000"/>
              <a:buChar char="•"/>
            </a:pPr>
            <a:r>
              <a:rPr lang="en-US"/>
              <a:t>Stuttering Prevention and Early Intervention treatment</a:t>
            </a:r>
            <a:endParaRPr/>
          </a:p>
          <a:p>
            <a:pPr indent="-228600" lvl="1" marL="685800" rtl="0" algn="l">
              <a:lnSpc>
                <a:spcPct val="90000"/>
              </a:lnSpc>
              <a:spcBef>
                <a:spcPts val="500"/>
              </a:spcBef>
              <a:spcAft>
                <a:spcPts val="0"/>
              </a:spcAft>
              <a:buClr>
                <a:srgbClr val="FF9900"/>
              </a:buClr>
              <a:buSzPct val="100000"/>
              <a:buChar char="•"/>
            </a:pPr>
            <a:r>
              <a:rPr lang="en-US">
                <a:solidFill>
                  <a:srgbClr val="FF9900"/>
                </a:solidFill>
              </a:rPr>
              <a:t>Gottwald, S. &amp; Starkweather, C. (1995). Fluency intervention for preschoolers and their families. </a:t>
            </a:r>
            <a:r>
              <a:rPr i="1" lang="en-US">
                <a:solidFill>
                  <a:srgbClr val="FF9900"/>
                </a:solidFill>
              </a:rPr>
              <a:t>Language, Speech and Hearing Services in Schools, 11</a:t>
            </a:r>
            <a:r>
              <a:rPr lang="en-US">
                <a:solidFill>
                  <a:srgbClr val="FF9900"/>
                </a:solidFill>
              </a:rPr>
              <a:t>, 117-126.</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9" name="Shape 239"/>
        <p:cNvGrpSpPr/>
        <p:nvPr/>
      </p:nvGrpSpPr>
      <p:grpSpPr>
        <a:xfrm>
          <a:off x="0" y="0"/>
          <a:ext cx="0" cy="0"/>
          <a:chOff x="0" y="0"/>
          <a:chExt cx="0" cy="0"/>
        </a:xfrm>
      </p:grpSpPr>
      <p:sp>
        <p:nvSpPr>
          <p:cNvPr id="240" name="Google Shape;240;p15"/>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41" name="Google Shape;241;p15"/>
          <p:cNvSpPr txBox="1"/>
          <p:nvPr>
            <p:ph type="title"/>
          </p:nvPr>
        </p:nvSpPr>
        <p:spPr>
          <a:xfrm>
            <a:off x="640080" y="325369"/>
            <a:ext cx="4368602" cy="195684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9900"/>
              </a:buClr>
              <a:buSzPts val="5400"/>
              <a:buFont typeface="Calibri"/>
              <a:buNone/>
            </a:pPr>
            <a:r>
              <a:rPr b="1" lang="en-US" sz="5400">
                <a:solidFill>
                  <a:srgbClr val="FF9900"/>
                </a:solidFill>
              </a:rPr>
              <a:t>“ABC” of Stuttering</a:t>
            </a:r>
            <a:endParaRPr/>
          </a:p>
        </p:txBody>
      </p:sp>
      <p:sp>
        <p:nvSpPr>
          <p:cNvPr id="242" name="Google Shape;242;p15"/>
          <p:cNvSpPr/>
          <p:nvPr/>
        </p:nvSpPr>
        <p:spPr>
          <a:xfrm>
            <a:off x="640080" y="2586994"/>
            <a:ext cx="3474720" cy="18288"/>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43" name="Google Shape;243;p15"/>
          <p:cNvSpPr txBox="1"/>
          <p:nvPr>
            <p:ph idx="1" type="body"/>
          </p:nvPr>
        </p:nvSpPr>
        <p:spPr>
          <a:xfrm>
            <a:off x="640080" y="2872899"/>
            <a:ext cx="4243589" cy="332066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FF9900"/>
              </a:buClr>
              <a:buSzPts val="3200"/>
              <a:buChar char="•"/>
            </a:pPr>
            <a:r>
              <a:rPr lang="en-US" sz="3200">
                <a:solidFill>
                  <a:srgbClr val="FF9900"/>
                </a:solidFill>
              </a:rPr>
              <a:t>A</a:t>
            </a:r>
            <a:r>
              <a:rPr lang="en-US" sz="3200"/>
              <a:t> = Affective</a:t>
            </a:r>
            <a:endParaRPr/>
          </a:p>
          <a:p>
            <a:pPr indent="-228600" lvl="0" marL="228600" rtl="0" algn="l">
              <a:lnSpc>
                <a:spcPct val="90000"/>
              </a:lnSpc>
              <a:spcBef>
                <a:spcPts val="1000"/>
              </a:spcBef>
              <a:spcAft>
                <a:spcPts val="0"/>
              </a:spcAft>
              <a:buClr>
                <a:srgbClr val="FF9900"/>
              </a:buClr>
              <a:buSzPts val="3200"/>
              <a:buChar char="•"/>
            </a:pPr>
            <a:r>
              <a:rPr lang="en-US" sz="3200">
                <a:solidFill>
                  <a:srgbClr val="FF9900"/>
                </a:solidFill>
              </a:rPr>
              <a:t>B</a:t>
            </a:r>
            <a:r>
              <a:rPr lang="en-US" sz="3200"/>
              <a:t> = Behavioral</a:t>
            </a:r>
            <a:endParaRPr/>
          </a:p>
          <a:p>
            <a:pPr indent="-228600" lvl="0" marL="228600" rtl="0" algn="l">
              <a:lnSpc>
                <a:spcPct val="90000"/>
              </a:lnSpc>
              <a:spcBef>
                <a:spcPts val="1000"/>
              </a:spcBef>
              <a:spcAft>
                <a:spcPts val="0"/>
              </a:spcAft>
              <a:buClr>
                <a:srgbClr val="FF9900"/>
              </a:buClr>
              <a:buSzPts val="3200"/>
              <a:buChar char="•"/>
            </a:pPr>
            <a:r>
              <a:rPr lang="en-US" sz="3200">
                <a:solidFill>
                  <a:srgbClr val="FF9900"/>
                </a:solidFill>
              </a:rPr>
              <a:t>C</a:t>
            </a:r>
            <a:r>
              <a:rPr lang="en-US" sz="3200"/>
              <a:t> = Cognitive</a:t>
            </a:r>
            <a:endParaRPr/>
          </a:p>
        </p:txBody>
      </p:sp>
      <p:pic>
        <p:nvPicPr>
          <p:cNvPr descr="Cartoon children holding letters in front of a bench&#10;&#10;Description automatically generated with low confidence" id="244" name="Google Shape;244;p15"/>
          <p:cNvPicPr preferRelativeResize="0"/>
          <p:nvPr/>
        </p:nvPicPr>
        <p:blipFill rotWithShape="1">
          <a:blip r:embed="rId3">
            <a:alphaModFix/>
          </a:blip>
          <a:srcRect b="-1" l="11258" r="11257"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9" name="Shape 249"/>
        <p:cNvGrpSpPr/>
        <p:nvPr/>
      </p:nvGrpSpPr>
      <p:grpSpPr>
        <a:xfrm>
          <a:off x="0" y="0"/>
          <a:ext cx="0" cy="0"/>
          <a:chOff x="0" y="0"/>
          <a:chExt cx="0" cy="0"/>
        </a:xfrm>
      </p:grpSpPr>
      <p:sp>
        <p:nvSpPr>
          <p:cNvPr id="250" name="Google Shape;250;p16"/>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51" name="Google Shape;251;p16"/>
          <p:cNvSpPr txBox="1"/>
          <p:nvPr>
            <p:ph type="title"/>
          </p:nvPr>
        </p:nvSpPr>
        <p:spPr>
          <a:xfrm>
            <a:off x="624964" y="354960"/>
            <a:ext cx="4303083" cy="1371384"/>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FF9900"/>
              </a:buClr>
              <a:buSzPts val="3600"/>
              <a:buFont typeface="Calibri"/>
              <a:buNone/>
            </a:pPr>
            <a:r>
              <a:rPr lang="en-US" sz="3600">
                <a:solidFill>
                  <a:srgbClr val="FF9900"/>
                </a:solidFill>
              </a:rPr>
              <a:t>Facts about stuttering: Overt Stuttering Behaviors</a:t>
            </a:r>
            <a:endParaRPr/>
          </a:p>
        </p:txBody>
      </p:sp>
      <p:sp>
        <p:nvSpPr>
          <p:cNvPr id="252" name="Google Shape;252;p16"/>
          <p:cNvSpPr/>
          <p:nvPr/>
        </p:nvSpPr>
        <p:spPr>
          <a:xfrm flipH="1">
            <a:off x="616533" y="1944913"/>
            <a:ext cx="4023360" cy="274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53" name="Google Shape;253;p16"/>
          <p:cNvSpPr/>
          <p:nvPr/>
        </p:nvSpPr>
        <p:spPr>
          <a:xfrm rot="5400000">
            <a:off x="-225843" y="6053360"/>
            <a:ext cx="740664" cy="154124"/>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54" name="Google Shape;254;p16"/>
          <p:cNvSpPr/>
          <p:nvPr/>
        </p:nvSpPr>
        <p:spPr>
          <a:xfrm rot="5400000">
            <a:off x="5904923" y="215201"/>
            <a:ext cx="740664" cy="11833491"/>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55" name="Google Shape;255;p16"/>
          <p:cNvSpPr/>
          <p:nvPr/>
        </p:nvSpPr>
        <p:spPr>
          <a:xfrm>
            <a:off x="5696793" y="354959"/>
            <a:ext cx="6184973" cy="5915212"/>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Diagram&#10;&#10;Description automatically generated with medium confidence" id="256" name="Google Shape;256;p16"/>
          <p:cNvPicPr preferRelativeResize="0"/>
          <p:nvPr/>
        </p:nvPicPr>
        <p:blipFill rotWithShape="1">
          <a:blip r:embed="rId3">
            <a:alphaModFix/>
          </a:blip>
          <a:srcRect b="0" l="0" r="0" t="0"/>
          <a:stretch/>
        </p:blipFill>
        <p:spPr>
          <a:xfrm>
            <a:off x="4927601" y="253417"/>
            <a:ext cx="6688156" cy="6069497"/>
          </a:xfrm>
          <a:prstGeom prst="rect">
            <a:avLst/>
          </a:prstGeom>
          <a:noFill/>
          <a:ln>
            <a:noFill/>
          </a:ln>
        </p:spPr>
      </p:pic>
      <p:sp>
        <p:nvSpPr>
          <p:cNvPr id="257" name="Google Shape;257;p16"/>
          <p:cNvSpPr txBox="1"/>
          <p:nvPr>
            <p:ph idx="1" type="body"/>
          </p:nvPr>
        </p:nvSpPr>
        <p:spPr>
          <a:xfrm>
            <a:off x="358509" y="3671256"/>
            <a:ext cx="4303083" cy="1872294"/>
          </a:xfrm>
          <a:prstGeom prst="rect">
            <a:avLst/>
          </a:prstGeom>
          <a:noFill/>
          <a:ln>
            <a:noFill/>
          </a:ln>
        </p:spPr>
        <p:txBody>
          <a:bodyPr anchorCtr="1" anchor="t" bIns="45000" lIns="90000" spcFirstLastPara="1" rIns="90000" wrap="square" tIns="45000">
            <a:normAutofit/>
          </a:bodyPr>
          <a:lstStyle/>
          <a:p>
            <a:pPr indent="-228600" lvl="0" marL="228600" rtl="0" algn="l">
              <a:lnSpc>
                <a:spcPct val="90000"/>
              </a:lnSpc>
              <a:spcBef>
                <a:spcPts val="0"/>
              </a:spcBef>
              <a:spcAft>
                <a:spcPts val="0"/>
              </a:spcAft>
              <a:buClr>
                <a:srgbClr val="7F7F7F"/>
              </a:buClr>
              <a:buSzPts val="1800"/>
              <a:buChar char="•"/>
            </a:pPr>
            <a:r>
              <a:rPr lang="en-US" sz="1800">
                <a:solidFill>
                  <a:srgbClr val="7F7F7F"/>
                </a:solidFill>
                <a:latin typeface="Arial"/>
                <a:ea typeface="Arial"/>
                <a:cs typeface="Arial"/>
                <a:sym typeface="Arial"/>
              </a:rPr>
              <a:t>Tichenor &amp; Yaruss (2019). Journal of Speech, Language, and Hearing Research, Volume: 62, Issue: 12, Pages: 4335-4350</a:t>
            </a:r>
            <a:endParaRPr/>
          </a:p>
          <a:p>
            <a:pPr indent="-228600" lvl="0" marL="228600" rtl="0" algn="l">
              <a:lnSpc>
                <a:spcPct val="90000"/>
              </a:lnSpc>
              <a:spcBef>
                <a:spcPts val="1000"/>
              </a:spcBef>
              <a:spcAft>
                <a:spcPts val="0"/>
              </a:spcAft>
              <a:buClr>
                <a:srgbClr val="7F7F7F"/>
              </a:buClr>
              <a:buSzPts val="1800"/>
              <a:buChar char="•"/>
            </a:pPr>
            <a:r>
              <a:rPr lang="en-US" sz="1800">
                <a:solidFill>
                  <a:srgbClr val="7F7F7F"/>
                </a:solidFill>
                <a:latin typeface="Arial"/>
                <a:ea typeface="Arial"/>
                <a:cs typeface="Arial"/>
                <a:sym typeface="Arial"/>
              </a:rPr>
              <a:t>https://doi.org/10.1044/2019_JSLHR-19-00138</a:t>
            </a:r>
            <a:endParaRPr/>
          </a:p>
          <a:p>
            <a:pPr indent="0" lvl="0" marL="0" rtl="0" algn="l">
              <a:lnSpc>
                <a:spcPct val="90000"/>
              </a:lnSpc>
              <a:spcBef>
                <a:spcPts val="1000"/>
              </a:spcBef>
              <a:spcAft>
                <a:spcPts val="0"/>
              </a:spcAft>
              <a:buClr>
                <a:schemeClr val="dk1"/>
              </a:buClr>
              <a:buSzPts val="1000"/>
              <a:buNone/>
            </a:pPr>
            <a:r>
              <a:t/>
            </a:r>
            <a:endParaRPr b="0" sz="1000"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2" name="Shape 262"/>
        <p:cNvGrpSpPr/>
        <p:nvPr/>
      </p:nvGrpSpPr>
      <p:grpSpPr>
        <a:xfrm>
          <a:off x="0" y="0"/>
          <a:ext cx="0" cy="0"/>
          <a:chOff x="0" y="0"/>
          <a:chExt cx="0" cy="0"/>
        </a:xfrm>
      </p:grpSpPr>
      <p:sp>
        <p:nvSpPr>
          <p:cNvPr id="263" name="Google Shape;263;p17"/>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64" name="Google Shape;264;p17"/>
          <p:cNvSpPr/>
          <p:nvPr/>
        </p:nvSpPr>
        <p:spPr>
          <a:xfrm flipH="1">
            <a:off x="616533" y="1944913"/>
            <a:ext cx="4023360" cy="274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65" name="Google Shape;265;p17"/>
          <p:cNvSpPr txBox="1"/>
          <p:nvPr>
            <p:ph idx="1" type="body"/>
          </p:nvPr>
        </p:nvSpPr>
        <p:spPr>
          <a:xfrm>
            <a:off x="645066" y="3284952"/>
            <a:ext cx="4282984" cy="2258092"/>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rgbClr val="7F7F7F"/>
              </a:buClr>
              <a:buSzPts val="1800"/>
              <a:buChar char="•"/>
            </a:pPr>
            <a:r>
              <a:rPr lang="en-US" sz="1800" strike="noStrike">
                <a:solidFill>
                  <a:srgbClr val="7F7F7F"/>
                </a:solidFill>
                <a:latin typeface="Arial"/>
                <a:ea typeface="Arial"/>
                <a:cs typeface="Arial"/>
                <a:sym typeface="Arial"/>
              </a:rPr>
              <a:t>Tichenor &amp; Yaruss (2019). Journal of Speech, Language, and Hearing Research, Volume: 62, Issue: 12, Pages: 4335-4350</a:t>
            </a:r>
            <a:endParaRPr/>
          </a:p>
          <a:p>
            <a:pPr indent="-228600" lvl="0" marL="228600" rtl="0" algn="l">
              <a:lnSpc>
                <a:spcPct val="90000"/>
              </a:lnSpc>
              <a:spcBef>
                <a:spcPts val="1000"/>
              </a:spcBef>
              <a:spcAft>
                <a:spcPts val="0"/>
              </a:spcAft>
              <a:buClr>
                <a:srgbClr val="7F7F7F"/>
              </a:buClr>
              <a:buSzPts val="1800"/>
              <a:buChar char="•"/>
            </a:pPr>
            <a:r>
              <a:rPr lang="en-US" sz="1800" strike="noStrike">
                <a:solidFill>
                  <a:srgbClr val="7F7F7F"/>
                </a:solidFill>
                <a:latin typeface="Arial"/>
                <a:ea typeface="Arial"/>
                <a:cs typeface="Arial"/>
                <a:sym typeface="Arial"/>
              </a:rPr>
              <a:t>https://doi.org/10.1044/2019_JSLHR-19-00138</a:t>
            </a:r>
            <a:endParaRPr/>
          </a:p>
          <a:p>
            <a:pPr indent="-114300" lvl="0" marL="228600" rtl="0" algn="l">
              <a:lnSpc>
                <a:spcPct val="90000"/>
              </a:lnSpc>
              <a:spcBef>
                <a:spcPts val="1000"/>
              </a:spcBef>
              <a:spcAft>
                <a:spcPts val="0"/>
              </a:spcAft>
              <a:buClr>
                <a:schemeClr val="dk1"/>
              </a:buClr>
              <a:buSzPts val="1800"/>
              <a:buNone/>
            </a:pPr>
            <a:r>
              <a:t/>
            </a:r>
            <a:endParaRPr sz="1800"/>
          </a:p>
        </p:txBody>
      </p:sp>
      <p:sp>
        <p:nvSpPr>
          <p:cNvPr id="266" name="Google Shape;266;p17"/>
          <p:cNvSpPr/>
          <p:nvPr/>
        </p:nvSpPr>
        <p:spPr>
          <a:xfrm rot="5400000">
            <a:off x="-225843" y="6053360"/>
            <a:ext cx="740664" cy="154124"/>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67" name="Google Shape;267;p17"/>
          <p:cNvSpPr/>
          <p:nvPr/>
        </p:nvSpPr>
        <p:spPr>
          <a:xfrm rot="5400000">
            <a:off x="5904923" y="215201"/>
            <a:ext cx="740664" cy="11833491"/>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68" name="Google Shape;268;p17"/>
          <p:cNvSpPr/>
          <p:nvPr/>
        </p:nvSpPr>
        <p:spPr>
          <a:xfrm>
            <a:off x="5696793" y="354959"/>
            <a:ext cx="6184973" cy="5915212"/>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Box and whisker chart&#10;&#10;Description automatically generated" id="269" name="Google Shape;269;p17"/>
          <p:cNvPicPr preferRelativeResize="0"/>
          <p:nvPr/>
        </p:nvPicPr>
        <p:blipFill rotWithShape="1">
          <a:blip r:embed="rId3">
            <a:alphaModFix/>
          </a:blip>
          <a:srcRect b="0" l="0" r="0" t="0"/>
          <a:stretch/>
        </p:blipFill>
        <p:spPr>
          <a:xfrm>
            <a:off x="4928050" y="414476"/>
            <a:ext cx="6687706" cy="6069089"/>
          </a:xfrm>
          <a:prstGeom prst="rect">
            <a:avLst/>
          </a:prstGeom>
          <a:noFill/>
          <a:ln>
            <a:noFill/>
          </a:ln>
        </p:spPr>
      </p:pic>
      <p:sp>
        <p:nvSpPr>
          <p:cNvPr id="270" name="Google Shape;270;p17"/>
          <p:cNvSpPr txBox="1"/>
          <p:nvPr/>
        </p:nvSpPr>
        <p:spPr>
          <a:xfrm>
            <a:off x="714998" y="514320"/>
            <a:ext cx="4429569" cy="1430593"/>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FF9900"/>
              </a:buClr>
              <a:buSzPts val="3600"/>
              <a:buFont typeface="Calibri"/>
              <a:buNone/>
            </a:pPr>
            <a:r>
              <a:rPr b="0" i="0" lang="en-US" sz="3600" u="none" cap="none" strike="noStrike">
                <a:solidFill>
                  <a:srgbClr val="FF9900"/>
                </a:solidFill>
                <a:latin typeface="Calibri"/>
                <a:ea typeface="Calibri"/>
                <a:cs typeface="Calibri"/>
                <a:sym typeface="Calibri"/>
              </a:rPr>
              <a:t>Facts about stuttering: Covert Stuttering Behaviors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5" name="Shape 275"/>
        <p:cNvGrpSpPr/>
        <p:nvPr/>
      </p:nvGrpSpPr>
      <p:grpSpPr>
        <a:xfrm>
          <a:off x="0" y="0"/>
          <a:ext cx="0" cy="0"/>
          <a:chOff x="0" y="0"/>
          <a:chExt cx="0" cy="0"/>
        </a:xfrm>
      </p:grpSpPr>
      <p:sp>
        <p:nvSpPr>
          <p:cNvPr id="276" name="Google Shape;276;p18"/>
          <p:cNvSpPr/>
          <p:nvPr/>
        </p:nvSpPr>
        <p:spPr>
          <a:xfrm rot="-5400000">
            <a:off x="800100" y="1491343"/>
            <a:ext cx="3333749" cy="3499103"/>
          </a:xfrm>
          <a:prstGeom prst="downArrow">
            <a:avLst>
              <a:gd fmla="val 100000" name="adj1"/>
              <a:gd fmla="val 15788" name="adj2"/>
            </a:avLst>
          </a:prstGeom>
          <a:solidFill>
            <a:srgbClr val="40404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77" name="Google Shape;277;p18"/>
          <p:cNvSpPr txBox="1"/>
          <p:nvPr>
            <p:ph type="title"/>
          </p:nvPr>
        </p:nvSpPr>
        <p:spPr>
          <a:xfrm>
            <a:off x="1028700" y="1967266"/>
            <a:ext cx="2628900" cy="2547257"/>
          </a:xfrm>
          <a:prstGeom prst="rect">
            <a:avLst/>
          </a:prstGeom>
          <a:solidFill>
            <a:srgbClr val="FF99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2060"/>
              </a:buClr>
              <a:buSzPts val="3600"/>
              <a:buFont typeface="Calibri"/>
              <a:buNone/>
            </a:pPr>
            <a:r>
              <a:rPr lang="en-US" sz="3600">
                <a:solidFill>
                  <a:srgbClr val="002060"/>
                </a:solidFill>
                <a:latin typeface="Calibri"/>
                <a:ea typeface="Calibri"/>
                <a:cs typeface="Calibri"/>
                <a:sym typeface="Calibri"/>
              </a:rPr>
              <a:t>Cognitive-Affective Experiences</a:t>
            </a:r>
            <a:endParaRPr/>
          </a:p>
        </p:txBody>
      </p:sp>
      <p:pic>
        <p:nvPicPr>
          <p:cNvPr descr="A picture containing diagram&#10;&#10;Description automatically generated" id="278" name="Google Shape;278;p18"/>
          <p:cNvPicPr preferRelativeResize="0"/>
          <p:nvPr>
            <p:ph idx="1" type="body"/>
          </p:nvPr>
        </p:nvPicPr>
        <p:blipFill rotWithShape="1">
          <a:blip r:embed="rId3">
            <a:alphaModFix/>
          </a:blip>
          <a:srcRect b="0" l="0" r="0" t="0"/>
          <a:stretch/>
        </p:blipFill>
        <p:spPr>
          <a:xfrm>
            <a:off x="4527803" y="48571"/>
            <a:ext cx="7240643" cy="6534683"/>
          </a:xfrm>
          <a:prstGeom prst="rect">
            <a:avLst/>
          </a:prstGeom>
          <a:noFill/>
          <a:ln>
            <a:noFill/>
          </a:ln>
        </p:spPr>
      </p:pic>
      <p:sp>
        <p:nvSpPr>
          <p:cNvPr id="279" name="Google Shape;279;p18"/>
          <p:cNvSpPr txBox="1"/>
          <p:nvPr/>
        </p:nvSpPr>
        <p:spPr>
          <a:xfrm>
            <a:off x="111095" y="5990599"/>
            <a:ext cx="5990602" cy="6494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9900"/>
              </a:buClr>
              <a:buSzPts val="1800"/>
              <a:buFont typeface="Calibri"/>
              <a:buNone/>
            </a:pPr>
            <a:r>
              <a:rPr b="0" i="0" lang="en-US" sz="1800" u="none" cap="none" strike="noStrike">
                <a:solidFill>
                  <a:srgbClr val="FF9900"/>
                </a:solidFill>
                <a:latin typeface="Calibri"/>
                <a:ea typeface="Calibri"/>
                <a:cs typeface="Calibri"/>
                <a:sym typeface="Calibri"/>
              </a:rPr>
              <a:t>Tichenor &amp; Yaruss (2019). Journal of Speech, Language, and Hearing Research, Volume: 62, Issue: 12, Pages: 4335-4350</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3" name="Shape 283"/>
        <p:cNvGrpSpPr/>
        <p:nvPr/>
      </p:nvGrpSpPr>
      <p:grpSpPr>
        <a:xfrm>
          <a:off x="0" y="0"/>
          <a:ext cx="0" cy="0"/>
          <a:chOff x="0" y="0"/>
          <a:chExt cx="0" cy="0"/>
        </a:xfrm>
      </p:grpSpPr>
      <p:sp>
        <p:nvSpPr>
          <p:cNvPr id="284" name="Google Shape;284;p19"/>
          <p:cNvSpPr txBox="1"/>
          <p:nvPr>
            <p:ph type="title"/>
          </p:nvPr>
        </p:nvSpPr>
        <p:spPr>
          <a:xfrm>
            <a:off x="481015" y="327025"/>
            <a:ext cx="4757558" cy="1305222"/>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FF9900"/>
              </a:buClr>
              <a:buSzPct val="100000"/>
              <a:buFont typeface="Calibri"/>
              <a:buNone/>
            </a:pPr>
            <a:r>
              <a:rPr b="1" lang="en-US" sz="3300">
                <a:solidFill>
                  <a:srgbClr val="FF9900"/>
                </a:solidFill>
              </a:rPr>
              <a:t>What is stuttering: perceptions of 502 adults who stutter</a:t>
            </a:r>
            <a:endParaRPr/>
          </a:p>
        </p:txBody>
      </p:sp>
      <p:sp>
        <p:nvSpPr>
          <p:cNvPr id="285" name="Google Shape;285;p19"/>
          <p:cNvSpPr txBox="1"/>
          <p:nvPr>
            <p:ph idx="1" type="body"/>
          </p:nvPr>
        </p:nvSpPr>
        <p:spPr>
          <a:xfrm>
            <a:off x="345990" y="1791731"/>
            <a:ext cx="5750010" cy="4547286"/>
          </a:xfrm>
          <a:prstGeom prst="rect">
            <a:avLst/>
          </a:prstGeom>
          <a:noFill/>
          <a:ln>
            <a:noFill/>
          </a:ln>
        </p:spPr>
        <p:txBody>
          <a:bodyPr anchorCtr="0" anchor="t" bIns="45700" lIns="91425" spcFirstLastPara="1" rIns="91425" wrap="square" tIns="45700">
            <a:normAutofit fontScale="40000" lnSpcReduction="20000"/>
          </a:bodyPr>
          <a:lstStyle/>
          <a:p>
            <a:pPr indent="0" lvl="0" marL="0" rtl="0" algn="l">
              <a:lnSpc>
                <a:spcPct val="90000"/>
              </a:lnSpc>
              <a:spcBef>
                <a:spcPts val="0"/>
              </a:spcBef>
              <a:spcAft>
                <a:spcPts val="0"/>
              </a:spcAft>
              <a:buClr>
                <a:schemeClr val="dk1"/>
              </a:buClr>
              <a:buSzPct val="100000"/>
              <a:buNone/>
            </a:pPr>
            <a:r>
              <a:rPr lang="en-US" sz="4000"/>
              <a:t>Over 90% report that they</a:t>
            </a:r>
            <a:endParaRPr/>
          </a:p>
          <a:p>
            <a:pPr indent="-228600" lvl="0" marL="228600" rtl="0" algn="l">
              <a:lnSpc>
                <a:spcPct val="90000"/>
              </a:lnSpc>
              <a:spcBef>
                <a:spcPts val="1000"/>
              </a:spcBef>
              <a:spcAft>
                <a:spcPts val="0"/>
              </a:spcAft>
              <a:buClr>
                <a:srgbClr val="FF9900"/>
              </a:buClr>
              <a:buSzPct val="100000"/>
              <a:buChar char="•"/>
            </a:pPr>
            <a:r>
              <a:rPr b="1" lang="en-US" sz="4000">
                <a:solidFill>
                  <a:srgbClr val="FF9900"/>
                </a:solidFill>
              </a:rPr>
              <a:t>repeat</a:t>
            </a:r>
            <a:r>
              <a:rPr lang="en-US" sz="4000"/>
              <a:t> sounds or words</a:t>
            </a:r>
            <a:endParaRPr/>
          </a:p>
          <a:p>
            <a:pPr indent="-228600" lvl="0" marL="228600" rtl="0" algn="l">
              <a:lnSpc>
                <a:spcPct val="90000"/>
              </a:lnSpc>
              <a:spcBef>
                <a:spcPts val="1000"/>
              </a:spcBef>
              <a:spcAft>
                <a:spcPts val="0"/>
              </a:spcAft>
              <a:buClr>
                <a:srgbClr val="FF9900"/>
              </a:buClr>
              <a:buSzPct val="100000"/>
              <a:buChar char="•"/>
            </a:pPr>
            <a:r>
              <a:rPr b="1" lang="en-US" sz="4000">
                <a:solidFill>
                  <a:srgbClr val="FF9900"/>
                </a:solidFill>
              </a:rPr>
              <a:t>block</a:t>
            </a:r>
            <a:r>
              <a:rPr lang="en-US" sz="4000"/>
              <a:t> on sounds or words</a:t>
            </a:r>
            <a:endParaRPr/>
          </a:p>
          <a:p>
            <a:pPr indent="-228600" lvl="0" marL="228600" rtl="0" algn="l">
              <a:lnSpc>
                <a:spcPct val="90000"/>
              </a:lnSpc>
              <a:spcBef>
                <a:spcPts val="1000"/>
              </a:spcBef>
              <a:spcAft>
                <a:spcPts val="0"/>
              </a:spcAft>
              <a:buClr>
                <a:srgbClr val="FF9900"/>
              </a:buClr>
              <a:buSzPct val="100000"/>
              <a:buChar char="•"/>
            </a:pPr>
            <a:r>
              <a:rPr b="1" lang="en-US" sz="4000">
                <a:solidFill>
                  <a:srgbClr val="FF9900"/>
                </a:solidFill>
              </a:rPr>
              <a:t>prolong</a:t>
            </a:r>
            <a:r>
              <a:rPr lang="en-US" sz="4000"/>
              <a:t> sounds or words</a:t>
            </a:r>
            <a:endParaRPr/>
          </a:p>
          <a:p>
            <a:pPr indent="-228600" lvl="0" marL="228600" rtl="0" algn="l">
              <a:lnSpc>
                <a:spcPct val="90000"/>
              </a:lnSpc>
              <a:spcBef>
                <a:spcPts val="1000"/>
              </a:spcBef>
              <a:spcAft>
                <a:spcPts val="0"/>
              </a:spcAft>
              <a:buClr>
                <a:schemeClr val="dk1"/>
              </a:buClr>
              <a:buSzPct val="100000"/>
              <a:buChar char="•"/>
            </a:pPr>
            <a:r>
              <a:rPr lang="en-US" sz="4000"/>
              <a:t>use filler words “uhm”, “like”</a:t>
            </a:r>
            <a:endParaRPr/>
          </a:p>
          <a:p>
            <a:pPr indent="-228600" lvl="0" marL="228600" rtl="0" algn="l">
              <a:lnSpc>
                <a:spcPct val="90000"/>
              </a:lnSpc>
              <a:spcBef>
                <a:spcPts val="1000"/>
              </a:spcBef>
              <a:spcAft>
                <a:spcPts val="0"/>
              </a:spcAft>
              <a:buClr>
                <a:schemeClr val="dk1"/>
              </a:buClr>
              <a:buSzPct val="100000"/>
              <a:buChar char="•"/>
            </a:pPr>
            <a:r>
              <a:rPr lang="en-US" sz="4000"/>
              <a:t>break eye contact</a:t>
            </a:r>
            <a:endParaRPr/>
          </a:p>
          <a:p>
            <a:pPr indent="-127000" lvl="0" marL="228600" rtl="0" algn="l">
              <a:lnSpc>
                <a:spcPct val="90000"/>
              </a:lnSpc>
              <a:spcBef>
                <a:spcPts val="1000"/>
              </a:spcBef>
              <a:spcAft>
                <a:spcPts val="0"/>
              </a:spcAft>
              <a:buClr>
                <a:schemeClr val="dk1"/>
              </a:buClr>
              <a:buSzPct val="100000"/>
              <a:buNone/>
            </a:pPr>
            <a:r>
              <a:t/>
            </a:r>
            <a:endParaRPr sz="4000"/>
          </a:p>
          <a:p>
            <a:pPr indent="-228600" lvl="0" marL="228600" rtl="0" algn="l">
              <a:lnSpc>
                <a:spcPct val="90000"/>
              </a:lnSpc>
              <a:spcBef>
                <a:spcPts val="1000"/>
              </a:spcBef>
              <a:spcAft>
                <a:spcPts val="0"/>
              </a:spcAft>
              <a:buClr>
                <a:srgbClr val="FF9900"/>
              </a:buClr>
              <a:buSzPct val="100000"/>
              <a:buChar char="•"/>
            </a:pPr>
            <a:r>
              <a:rPr b="1" lang="en-US" sz="4000">
                <a:solidFill>
                  <a:srgbClr val="FF9900"/>
                </a:solidFill>
              </a:rPr>
              <a:t>90% push or struggle through</a:t>
            </a:r>
            <a:endParaRPr/>
          </a:p>
          <a:p>
            <a:pPr indent="-228600" lvl="0" marL="228600" rtl="0" algn="l">
              <a:lnSpc>
                <a:spcPct val="90000"/>
              </a:lnSpc>
              <a:spcBef>
                <a:spcPts val="1000"/>
              </a:spcBef>
              <a:spcAft>
                <a:spcPts val="0"/>
              </a:spcAft>
              <a:buClr>
                <a:srgbClr val="FF9900"/>
              </a:buClr>
              <a:buSzPct val="100000"/>
              <a:buChar char="•"/>
            </a:pPr>
            <a:r>
              <a:rPr b="1" lang="en-US" sz="4000">
                <a:solidFill>
                  <a:srgbClr val="FF9900"/>
                </a:solidFill>
              </a:rPr>
              <a:t>80% tense muscles or experience tension</a:t>
            </a:r>
            <a:endParaRPr/>
          </a:p>
          <a:p>
            <a:pPr indent="-127000" lvl="0" marL="228600" rtl="0" algn="l">
              <a:lnSpc>
                <a:spcPct val="90000"/>
              </a:lnSpc>
              <a:spcBef>
                <a:spcPts val="1000"/>
              </a:spcBef>
              <a:spcAft>
                <a:spcPts val="0"/>
              </a:spcAft>
              <a:buClr>
                <a:schemeClr val="dk1"/>
              </a:buClr>
              <a:buSzPct val="100000"/>
              <a:buNone/>
            </a:pPr>
            <a:r>
              <a:t/>
            </a:r>
            <a:endParaRPr sz="4000"/>
          </a:p>
          <a:p>
            <a:pPr indent="-228600" lvl="0" marL="228600" rtl="0" algn="l">
              <a:lnSpc>
                <a:spcPct val="90000"/>
              </a:lnSpc>
              <a:spcBef>
                <a:spcPts val="1000"/>
              </a:spcBef>
              <a:spcAft>
                <a:spcPts val="0"/>
              </a:spcAft>
              <a:buClr>
                <a:schemeClr val="dk1"/>
              </a:buClr>
              <a:buSzPct val="100000"/>
              <a:buChar char="•"/>
            </a:pPr>
            <a:r>
              <a:rPr lang="en-US" sz="4000"/>
              <a:t>83% feel </a:t>
            </a:r>
            <a:r>
              <a:rPr b="1" lang="en-US" sz="4000">
                <a:solidFill>
                  <a:srgbClr val="FF9900"/>
                </a:solidFill>
              </a:rPr>
              <a:t>embarrassed</a:t>
            </a:r>
            <a:endParaRPr/>
          </a:p>
          <a:p>
            <a:pPr indent="-228600" lvl="0" marL="228600" rtl="0" algn="l">
              <a:lnSpc>
                <a:spcPct val="90000"/>
              </a:lnSpc>
              <a:spcBef>
                <a:spcPts val="1000"/>
              </a:spcBef>
              <a:spcAft>
                <a:spcPts val="0"/>
              </a:spcAft>
              <a:buClr>
                <a:schemeClr val="dk1"/>
              </a:buClr>
              <a:buSzPct val="100000"/>
              <a:buChar char="•"/>
            </a:pPr>
            <a:r>
              <a:rPr lang="en-US" sz="4000"/>
              <a:t>70% feel </a:t>
            </a:r>
            <a:r>
              <a:rPr b="1" lang="en-US" sz="4000">
                <a:solidFill>
                  <a:srgbClr val="FF9900"/>
                </a:solidFill>
              </a:rPr>
              <a:t>ashamed</a:t>
            </a:r>
            <a:endParaRPr/>
          </a:p>
          <a:p>
            <a:pPr indent="-228600" lvl="0" marL="228600" rtl="0" algn="l">
              <a:lnSpc>
                <a:spcPct val="90000"/>
              </a:lnSpc>
              <a:spcBef>
                <a:spcPts val="1000"/>
              </a:spcBef>
              <a:spcAft>
                <a:spcPts val="0"/>
              </a:spcAft>
              <a:buClr>
                <a:schemeClr val="dk1"/>
              </a:buClr>
              <a:buSzPct val="100000"/>
              <a:buChar char="•"/>
            </a:pPr>
            <a:r>
              <a:rPr lang="en-US" sz="4000"/>
              <a:t>76% rarely or </a:t>
            </a:r>
            <a:r>
              <a:rPr b="1" lang="en-US" sz="4000">
                <a:solidFill>
                  <a:srgbClr val="FF9900"/>
                </a:solidFill>
              </a:rPr>
              <a:t>never</a:t>
            </a:r>
            <a:r>
              <a:rPr lang="en-US" sz="4000"/>
              <a:t> feel </a:t>
            </a:r>
            <a:r>
              <a:rPr b="1" lang="en-US" sz="4000">
                <a:solidFill>
                  <a:srgbClr val="FF9900"/>
                </a:solidFill>
              </a:rPr>
              <a:t>empowered</a:t>
            </a:r>
            <a:endParaRPr/>
          </a:p>
          <a:p>
            <a:pPr indent="-228600" lvl="0" marL="228600" rtl="0" algn="l">
              <a:lnSpc>
                <a:spcPct val="90000"/>
              </a:lnSpc>
              <a:spcBef>
                <a:spcPts val="1000"/>
              </a:spcBef>
              <a:spcAft>
                <a:spcPts val="0"/>
              </a:spcAft>
              <a:buClr>
                <a:schemeClr val="dk1"/>
              </a:buClr>
              <a:buSzPct val="100000"/>
              <a:buChar char="•"/>
            </a:pPr>
            <a:r>
              <a:rPr lang="en-US" sz="4000"/>
              <a:t>90% feel like I’m </a:t>
            </a:r>
            <a:r>
              <a:rPr b="1" lang="en-US" sz="4000">
                <a:solidFill>
                  <a:srgbClr val="FF9900"/>
                </a:solidFill>
              </a:rPr>
              <a:t>stuck</a:t>
            </a:r>
            <a:endParaRPr/>
          </a:p>
          <a:p>
            <a:pPr indent="-228600" lvl="0" marL="228600" rtl="0" algn="l">
              <a:lnSpc>
                <a:spcPct val="90000"/>
              </a:lnSpc>
              <a:spcBef>
                <a:spcPts val="1000"/>
              </a:spcBef>
              <a:spcAft>
                <a:spcPts val="0"/>
              </a:spcAft>
              <a:buClr>
                <a:schemeClr val="dk1"/>
              </a:buClr>
              <a:buSzPct val="100000"/>
              <a:buChar char="•"/>
            </a:pPr>
            <a:r>
              <a:rPr lang="en-US" sz="4000"/>
              <a:t>82% sense </a:t>
            </a:r>
            <a:r>
              <a:rPr b="1" lang="en-US" sz="4000">
                <a:solidFill>
                  <a:srgbClr val="FF9900"/>
                </a:solidFill>
              </a:rPr>
              <a:t>a loss of control</a:t>
            </a:r>
            <a:endParaRPr/>
          </a:p>
          <a:p>
            <a:pPr indent="-182880" lvl="0" marL="228600" rtl="0" algn="l">
              <a:lnSpc>
                <a:spcPct val="90000"/>
              </a:lnSpc>
              <a:spcBef>
                <a:spcPts val="1000"/>
              </a:spcBef>
              <a:spcAft>
                <a:spcPts val="0"/>
              </a:spcAft>
              <a:buClr>
                <a:schemeClr val="dk1"/>
              </a:buClr>
              <a:buSzPct val="100000"/>
              <a:buNone/>
            </a:pPr>
            <a:r>
              <a:t/>
            </a:r>
            <a:endParaRPr sz="1800"/>
          </a:p>
          <a:p>
            <a:pPr indent="-182880" lvl="0" marL="228600" rtl="0" algn="l">
              <a:lnSpc>
                <a:spcPct val="90000"/>
              </a:lnSpc>
              <a:spcBef>
                <a:spcPts val="1000"/>
              </a:spcBef>
              <a:spcAft>
                <a:spcPts val="0"/>
              </a:spcAft>
              <a:buClr>
                <a:schemeClr val="dk1"/>
              </a:buClr>
              <a:buSzPct val="100000"/>
              <a:buNone/>
            </a:pPr>
            <a:r>
              <a:t/>
            </a:r>
            <a:endParaRPr sz="1800"/>
          </a:p>
          <a:p>
            <a:pPr indent="-182880" lvl="0" marL="228600" rtl="0" algn="l">
              <a:lnSpc>
                <a:spcPct val="90000"/>
              </a:lnSpc>
              <a:spcBef>
                <a:spcPts val="1000"/>
              </a:spcBef>
              <a:spcAft>
                <a:spcPts val="0"/>
              </a:spcAft>
              <a:buClr>
                <a:schemeClr val="dk1"/>
              </a:buClr>
              <a:buSzPct val="100000"/>
              <a:buNone/>
            </a:pPr>
            <a:r>
              <a:t/>
            </a:r>
            <a:endParaRPr sz="1800"/>
          </a:p>
        </p:txBody>
      </p:sp>
      <p:pic>
        <p:nvPicPr>
          <p:cNvPr descr="Empty speech bubbles" id="286" name="Google Shape;286;p19"/>
          <p:cNvPicPr preferRelativeResize="0"/>
          <p:nvPr/>
        </p:nvPicPr>
        <p:blipFill rotWithShape="1">
          <a:blip r:embed="rId3">
            <a:alphaModFix/>
          </a:blip>
          <a:srcRect b="-2" l="22752" r="14255" t="0"/>
          <a:stretch/>
        </p:blipFill>
        <p:spPr>
          <a:xfrm>
            <a:off x="5721536" y="1"/>
            <a:ext cx="6470464" cy="6856412"/>
          </a:xfrm>
          <a:custGeom>
            <a:rect b="b" l="l" r="r" t="t"/>
            <a:pathLst>
              <a:path extrusionOk="0" h="6856412" w="6470464">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2"/>
          <p:cNvSpPr txBox="1"/>
          <p:nvPr>
            <p:ph type="title"/>
          </p:nvPr>
        </p:nvSpPr>
        <p:spPr>
          <a:xfrm>
            <a:off x="6417733" y="490537"/>
            <a:ext cx="5291663" cy="162877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9900"/>
              </a:buClr>
              <a:buSzPts val="4400"/>
              <a:buFont typeface="Arial Black"/>
              <a:buNone/>
            </a:pPr>
            <a:r>
              <a:rPr b="1" lang="en-US">
                <a:solidFill>
                  <a:srgbClr val="FF9900"/>
                </a:solidFill>
                <a:latin typeface="Arial Black"/>
                <a:ea typeface="Arial Black"/>
                <a:cs typeface="Arial Black"/>
                <a:sym typeface="Arial Black"/>
              </a:rPr>
              <a:t>Disclosures</a:t>
            </a:r>
            <a:endParaRPr/>
          </a:p>
        </p:txBody>
      </p:sp>
      <p:pic>
        <p:nvPicPr>
          <p:cNvPr descr="Diagram, text&#10;&#10;Description automatically generated" id="106" name="Google Shape;106;p2"/>
          <p:cNvPicPr preferRelativeResize="0"/>
          <p:nvPr/>
        </p:nvPicPr>
        <p:blipFill rotWithShape="1">
          <a:blip r:embed="rId3">
            <a:alphaModFix/>
          </a:blip>
          <a:srcRect b="2" l="22061" r="15037" t="0"/>
          <a:stretch/>
        </p:blipFill>
        <p:spPr>
          <a:xfrm>
            <a:off x="2" y="1587"/>
            <a:ext cx="6095999" cy="6856413"/>
          </a:xfrm>
          <a:custGeom>
            <a:rect b="b" l="l" r="r" t="t"/>
            <a:pathLst>
              <a:path extrusionOk="0" h="6856413" w="6649908">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ln>
            <a:noFill/>
          </a:ln>
        </p:spPr>
      </p:pic>
      <p:sp>
        <p:nvSpPr>
          <p:cNvPr id="107" name="Google Shape;107;p2"/>
          <p:cNvSpPr txBox="1"/>
          <p:nvPr>
            <p:ph idx="1" type="body"/>
          </p:nvPr>
        </p:nvSpPr>
        <p:spPr>
          <a:xfrm>
            <a:off x="6417734" y="2614612"/>
            <a:ext cx="5291663" cy="375284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FF9900"/>
              </a:buClr>
              <a:buSzPts val="2400"/>
              <a:buChar char="•"/>
            </a:pPr>
            <a:r>
              <a:rPr b="1" lang="en-US" sz="2400">
                <a:solidFill>
                  <a:srgbClr val="FF9900"/>
                </a:solidFill>
              </a:rPr>
              <a:t>Syracuse University</a:t>
            </a:r>
            <a:r>
              <a:rPr b="1" lang="en-US" sz="2400"/>
              <a:t> </a:t>
            </a:r>
            <a:r>
              <a:rPr lang="en-US" sz="2400"/>
              <a:t>employee</a:t>
            </a:r>
            <a:endParaRPr/>
          </a:p>
          <a:p>
            <a:pPr indent="-228600" lvl="0" marL="228600" rtl="0" algn="l">
              <a:lnSpc>
                <a:spcPct val="90000"/>
              </a:lnSpc>
              <a:spcBef>
                <a:spcPts val="1000"/>
              </a:spcBef>
              <a:spcAft>
                <a:spcPts val="0"/>
              </a:spcAft>
              <a:buClr>
                <a:schemeClr val="dk1"/>
              </a:buClr>
              <a:buSzPts val="2400"/>
              <a:buChar char="•"/>
            </a:pPr>
            <a:r>
              <a:rPr lang="en-US" sz="2400"/>
              <a:t>Research funding from </a:t>
            </a:r>
            <a:r>
              <a:rPr b="1" lang="en-US" sz="2400">
                <a:solidFill>
                  <a:srgbClr val="FF9900"/>
                </a:solidFill>
              </a:rPr>
              <a:t>NIH NIDCD</a:t>
            </a:r>
            <a:endParaRPr/>
          </a:p>
          <a:p>
            <a:pPr indent="-228600" lvl="0" marL="228600" rtl="0" algn="l">
              <a:lnSpc>
                <a:spcPct val="90000"/>
              </a:lnSpc>
              <a:spcBef>
                <a:spcPts val="1000"/>
              </a:spcBef>
              <a:spcAft>
                <a:spcPts val="0"/>
              </a:spcAft>
              <a:buClr>
                <a:schemeClr val="dk1"/>
              </a:buClr>
              <a:buSzPts val="2400"/>
              <a:buChar char="•"/>
            </a:pPr>
            <a:r>
              <a:rPr lang="en-US" sz="2400"/>
              <a:t>Topic Area Expert at </a:t>
            </a:r>
            <a:r>
              <a:rPr b="1" lang="en-US" sz="2400">
                <a:solidFill>
                  <a:srgbClr val="FF9900"/>
                </a:solidFill>
              </a:rPr>
              <a:t>The Informed SLP</a:t>
            </a:r>
            <a:endParaRPr/>
          </a:p>
          <a:p>
            <a:pPr indent="-228600" lvl="0" marL="228600" rtl="0" algn="l">
              <a:lnSpc>
                <a:spcPct val="90000"/>
              </a:lnSpc>
              <a:spcBef>
                <a:spcPts val="1000"/>
              </a:spcBef>
              <a:spcAft>
                <a:spcPts val="0"/>
              </a:spcAft>
              <a:buClr>
                <a:schemeClr val="dk1"/>
              </a:buClr>
              <a:buSzPts val="2400"/>
              <a:buChar char="•"/>
            </a:pPr>
            <a:r>
              <a:rPr lang="en-US" sz="2400"/>
              <a:t>Associate Editor for </a:t>
            </a:r>
            <a:r>
              <a:rPr b="1" lang="en-US" sz="2400">
                <a:solidFill>
                  <a:srgbClr val="FF9900"/>
                </a:solidFill>
              </a:rPr>
              <a:t>the Journal of Fluency Disorders</a:t>
            </a:r>
            <a:endParaRPr/>
          </a:p>
        </p:txBody>
      </p:sp>
      <p:sp>
        <p:nvSpPr>
          <p:cNvPr id="108" name="Google Shape;108;p2"/>
          <p:cNvSpPr txBox="1"/>
          <p:nvPr/>
        </p:nvSpPr>
        <p:spPr>
          <a:xfrm>
            <a:off x="6417733" y="5793229"/>
            <a:ext cx="4823227"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9900"/>
                </a:solidFill>
                <a:latin typeface="Calibri"/>
                <a:ea typeface="Calibri"/>
                <a:cs typeface="Calibri"/>
                <a:sym typeface="Calibri"/>
              </a:rPr>
              <a:t>Victoria Tumanova, PhD, CCC-SLP</a:t>
            </a:r>
            <a:endParaRPr/>
          </a:p>
          <a:p>
            <a:pPr indent="0" lvl="0" marL="0" marR="0" rtl="0" algn="l">
              <a:spcBef>
                <a:spcPts val="0"/>
              </a:spcBef>
              <a:spcAft>
                <a:spcPts val="0"/>
              </a:spcAft>
              <a:buNone/>
            </a:pPr>
            <a:r>
              <a:rPr b="1" lang="en-US" sz="2400">
                <a:solidFill>
                  <a:srgbClr val="FF9900"/>
                </a:solidFill>
                <a:latin typeface="Calibri"/>
                <a:ea typeface="Calibri"/>
                <a:cs typeface="Calibri"/>
                <a:sym typeface="Calibri"/>
              </a:rPr>
              <a:t>vtumanov@syr.edu</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0" name="Shape 290"/>
        <p:cNvGrpSpPr/>
        <p:nvPr/>
      </p:nvGrpSpPr>
      <p:grpSpPr>
        <a:xfrm>
          <a:off x="0" y="0"/>
          <a:ext cx="0" cy="0"/>
          <a:chOff x="0" y="0"/>
          <a:chExt cx="0" cy="0"/>
        </a:xfrm>
      </p:grpSpPr>
      <p:sp>
        <p:nvSpPr>
          <p:cNvPr id="291" name="Google Shape;291;p20"/>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92" name="Google Shape;292;p20"/>
          <p:cNvGrpSpPr/>
          <p:nvPr/>
        </p:nvGrpSpPr>
        <p:grpSpPr>
          <a:xfrm>
            <a:off x="4" y="1062849"/>
            <a:ext cx="731521" cy="673460"/>
            <a:chOff x="3940602" y="308034"/>
            <a:chExt cx="2116791" cy="3428999"/>
          </a:xfrm>
        </p:grpSpPr>
        <p:sp>
          <p:nvSpPr>
            <p:cNvPr id="293" name="Google Shape;293;p20"/>
            <p:cNvSpPr/>
            <p:nvPr/>
          </p:nvSpPr>
          <p:spPr>
            <a:xfrm>
              <a:off x="3940602"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4" name="Google Shape;294;p20"/>
            <p:cNvSpPr/>
            <p:nvPr/>
          </p:nvSpPr>
          <p:spPr>
            <a:xfrm>
              <a:off x="4715626"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5" name="Google Shape;295;p20"/>
            <p:cNvSpPr/>
            <p:nvPr/>
          </p:nvSpPr>
          <p:spPr>
            <a:xfrm>
              <a:off x="5490650"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296" name="Google Shape;296;p20"/>
          <p:cNvSpPr/>
          <p:nvPr/>
        </p:nvSpPr>
        <p:spPr>
          <a:xfrm>
            <a:off x="640080" y="656150"/>
            <a:ext cx="5672667" cy="1431591"/>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7" name="Google Shape;297;p20"/>
          <p:cNvSpPr txBox="1"/>
          <p:nvPr>
            <p:ph type="title"/>
          </p:nvPr>
        </p:nvSpPr>
        <p:spPr>
          <a:xfrm>
            <a:off x="1043631" y="873940"/>
            <a:ext cx="5052369" cy="103578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sz="3300"/>
              <a:t>Anxiety and Stuttering in 7–12 y/o children </a:t>
            </a:r>
            <a:endParaRPr/>
          </a:p>
        </p:txBody>
      </p:sp>
      <p:sp>
        <p:nvSpPr>
          <p:cNvPr id="298" name="Google Shape;298;p20"/>
          <p:cNvSpPr txBox="1"/>
          <p:nvPr>
            <p:ph idx="1" type="body"/>
          </p:nvPr>
        </p:nvSpPr>
        <p:spPr>
          <a:xfrm>
            <a:off x="886472" y="2305531"/>
            <a:ext cx="4991629" cy="3677123"/>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700"/>
              <a:buChar char="•"/>
            </a:pPr>
            <a:r>
              <a:rPr lang="en-US" sz="1700"/>
              <a:t>The Iverach et al. (2016) study included the largest sample (75 CWS, 150 CWNS)</a:t>
            </a:r>
            <a:endParaRPr/>
          </a:p>
          <a:p>
            <a:pPr indent="-228600" lvl="0" marL="228600" rtl="0" algn="l">
              <a:lnSpc>
                <a:spcPct val="90000"/>
              </a:lnSpc>
              <a:spcBef>
                <a:spcPts val="1000"/>
              </a:spcBef>
              <a:spcAft>
                <a:spcPts val="0"/>
              </a:spcAft>
              <a:buClr>
                <a:schemeClr val="dk1"/>
              </a:buClr>
              <a:buSzPts val="1700"/>
              <a:buChar char="•"/>
            </a:pPr>
            <a:r>
              <a:rPr lang="en-US" sz="1700"/>
              <a:t>Compared parent-reported and child-reported scores on the same scale and found that parent mean scores were significantly lower than child mean scores on Spence Children's Anxiety Scale (SCAS) total and subscale scores</a:t>
            </a:r>
            <a:endParaRPr/>
          </a:p>
          <a:p>
            <a:pPr indent="-228600" lvl="0" marL="228600" rtl="0" algn="l">
              <a:lnSpc>
                <a:spcPct val="90000"/>
              </a:lnSpc>
              <a:spcBef>
                <a:spcPts val="1000"/>
              </a:spcBef>
              <a:spcAft>
                <a:spcPts val="0"/>
              </a:spcAft>
              <a:buClr>
                <a:schemeClr val="dk1"/>
              </a:buClr>
              <a:buSzPts val="1700"/>
              <a:buChar char="•"/>
            </a:pPr>
            <a:r>
              <a:rPr lang="en-US" sz="1700"/>
              <a:t>The stuttering group had 6-fold increased odds for social anxiety disorder, 7-fold increased odds for subclinical generalized anxiety disorder, and 4-fold increased odds for any anxiety disorder.</a:t>
            </a:r>
            <a:endParaRPr/>
          </a:p>
          <a:p>
            <a:pPr indent="-228600" lvl="0" marL="228600" rtl="0" algn="l">
              <a:lnSpc>
                <a:spcPct val="90000"/>
              </a:lnSpc>
              <a:spcBef>
                <a:spcPts val="1000"/>
              </a:spcBef>
              <a:spcAft>
                <a:spcPts val="0"/>
              </a:spcAft>
              <a:buClr>
                <a:schemeClr val="dk1"/>
              </a:buClr>
              <a:buSzPts val="1700"/>
              <a:buChar char="•"/>
            </a:pPr>
            <a:r>
              <a:rPr lang="en-US" sz="1700"/>
              <a:t>24% of stuttering children met criteria for social anxiety disorder</a:t>
            </a:r>
            <a:endParaRPr/>
          </a:p>
        </p:txBody>
      </p:sp>
      <p:sp>
        <p:nvSpPr>
          <p:cNvPr id="299" name="Google Shape;299;p20"/>
          <p:cNvSpPr/>
          <p:nvPr/>
        </p:nvSpPr>
        <p:spPr>
          <a:xfrm>
            <a:off x="6716299" y="608401"/>
            <a:ext cx="4637502" cy="5593443"/>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Diagram&#10;&#10;Description automatically generated" id="300" name="Google Shape;300;p20"/>
          <p:cNvPicPr preferRelativeResize="0"/>
          <p:nvPr/>
        </p:nvPicPr>
        <p:blipFill rotWithShape="1">
          <a:blip r:embed="rId3">
            <a:alphaModFix/>
          </a:blip>
          <a:srcRect b="0" l="0" r="0" t="0"/>
          <a:stretch/>
        </p:blipFill>
        <p:spPr>
          <a:xfrm>
            <a:off x="6930493" y="1759283"/>
            <a:ext cx="4223252" cy="3399717"/>
          </a:xfrm>
          <a:prstGeom prst="rect">
            <a:avLst/>
          </a:prstGeom>
          <a:noFill/>
          <a:ln>
            <a:noFill/>
          </a:ln>
        </p:spPr>
      </p:pic>
      <p:cxnSp>
        <p:nvCxnSpPr>
          <p:cNvPr id="301" name="Google Shape;301;p20"/>
          <p:cNvCxnSpPr/>
          <p:nvPr/>
        </p:nvCxnSpPr>
        <p:spPr>
          <a:xfrm rot="10800000">
            <a:off x="838200" y="6492240"/>
            <a:ext cx="10515600" cy="0"/>
          </a:xfrm>
          <a:prstGeom prst="straightConnector1">
            <a:avLst/>
          </a:prstGeom>
          <a:noFill/>
          <a:ln cap="flat" cmpd="sng" w="57150">
            <a:solidFill>
              <a:schemeClr val="accent4"/>
            </a:solidFill>
            <a:prstDash val="solid"/>
            <a:miter lim="800000"/>
            <a:headEnd len="sm" w="sm" type="none"/>
            <a:tailEnd len="sm" w="sm" type="none"/>
          </a:ln>
        </p:spPr>
      </p:cxnSp>
      <p:sp>
        <p:nvSpPr>
          <p:cNvPr id="302" name="Google Shape;302;p20"/>
          <p:cNvSpPr txBox="1"/>
          <p:nvPr/>
        </p:nvSpPr>
        <p:spPr>
          <a:xfrm>
            <a:off x="445770" y="5923827"/>
            <a:ext cx="1130046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rgbClr val="FF9900"/>
                </a:solidFill>
                <a:latin typeface="Calibri"/>
                <a:ea typeface="Calibri"/>
                <a:cs typeface="Calibri"/>
                <a:sym typeface="Calibri"/>
              </a:rPr>
              <a:t>Iverach, L., Jones, M., McLellan, L. F., Lyneham, H. J., Menzies, R. G., Onslow, M., &amp; Rapee, R. M. (2016). Prevalence of anxiety disorders among children who stutter. Journal of Fluency Disorders, 49, 13–28. https://doi.org/10.1016/j.jfludis.2016.07.0021</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6" name="Shape 306"/>
        <p:cNvGrpSpPr/>
        <p:nvPr/>
      </p:nvGrpSpPr>
      <p:grpSpPr>
        <a:xfrm>
          <a:off x="0" y="0"/>
          <a:ext cx="0" cy="0"/>
          <a:chOff x="0" y="0"/>
          <a:chExt cx="0" cy="0"/>
        </a:xfrm>
      </p:grpSpPr>
      <p:sp>
        <p:nvSpPr>
          <p:cNvPr id="307" name="Google Shape;307;p21"/>
          <p:cNvSpPr/>
          <p:nvPr/>
        </p:nvSpPr>
        <p:spPr>
          <a:xfrm>
            <a:off x="3048"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8" name="Google Shape;308;p21"/>
          <p:cNvSpPr/>
          <p:nvPr/>
        </p:nvSpPr>
        <p:spPr>
          <a:xfrm>
            <a:off x="489189" y="1119031"/>
            <a:ext cx="4619938" cy="4619938"/>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9" name="Google Shape;309;p21"/>
          <p:cNvSpPr txBox="1"/>
          <p:nvPr>
            <p:ph type="title"/>
          </p:nvPr>
        </p:nvSpPr>
        <p:spPr>
          <a:xfrm>
            <a:off x="1171074" y="1396686"/>
            <a:ext cx="3240506" cy="406462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700"/>
              <a:buFont typeface="Calibri"/>
              <a:buNone/>
            </a:pPr>
            <a:r>
              <a:rPr lang="en-US" sz="3700">
                <a:solidFill>
                  <a:srgbClr val="FFFFFF"/>
                </a:solidFill>
              </a:rPr>
              <a:t>POlleverywhere</a:t>
            </a:r>
            <a:endParaRPr sz="3700">
              <a:solidFill>
                <a:srgbClr val="FFFFFF"/>
              </a:solidFill>
            </a:endParaRPr>
          </a:p>
        </p:txBody>
      </p:sp>
      <p:sp>
        <p:nvSpPr>
          <p:cNvPr id="310" name="Google Shape;310;p21"/>
          <p:cNvSpPr/>
          <p:nvPr/>
        </p:nvSpPr>
        <p:spPr>
          <a:xfrm rot="-1790889">
            <a:off x="8683720" y="941148"/>
            <a:ext cx="2987899" cy="2987899"/>
          </a:xfrm>
          <a:prstGeom prst="arc">
            <a:avLst>
              <a:gd fmla="val 15817365" name="adj1"/>
              <a:gd fmla="val 1781380" name="adj2"/>
            </a:avLst>
          </a:prstGeom>
          <a:noFill/>
          <a:ln cap="rnd" cmpd="sng" w="127000">
            <a:solidFill>
              <a:schemeClr val="accent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11" name="Google Shape;311;p21"/>
          <p:cNvSpPr/>
          <p:nvPr/>
        </p:nvSpPr>
        <p:spPr>
          <a:xfrm>
            <a:off x="910048" y="4780992"/>
            <a:ext cx="546100" cy="54610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12" name="Google Shape;312;p21"/>
          <p:cNvSpPr txBox="1"/>
          <p:nvPr>
            <p:ph idx="1" type="body"/>
          </p:nvPr>
        </p:nvSpPr>
        <p:spPr>
          <a:xfrm>
            <a:off x="5370153" y="1526033"/>
            <a:ext cx="5536397" cy="3935281"/>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Does trying not to stutter increase fluency?</a:t>
            </a:r>
            <a:endParaRPr/>
          </a:p>
          <a:p>
            <a:pPr indent="-228600" lvl="0" marL="228600" rtl="0" algn="l">
              <a:lnSpc>
                <a:spcPct val="90000"/>
              </a:lnSpc>
              <a:spcBef>
                <a:spcPts val="1000"/>
              </a:spcBef>
              <a:spcAft>
                <a:spcPts val="0"/>
              </a:spcAft>
              <a:buClr>
                <a:schemeClr val="dk1"/>
              </a:buClr>
              <a:buSzPts val="2800"/>
              <a:buChar char="•"/>
            </a:pPr>
            <a:r>
              <a:rPr lang="en-US"/>
              <a:t>https://www.polleverywhere.com/multiple_choice_polls/lNyiIZcEGYnIX4kxIg8mH</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6" name="Shape 316"/>
        <p:cNvGrpSpPr/>
        <p:nvPr/>
      </p:nvGrpSpPr>
      <p:grpSpPr>
        <a:xfrm>
          <a:off x="0" y="0"/>
          <a:ext cx="0" cy="0"/>
          <a:chOff x="0" y="0"/>
          <a:chExt cx="0" cy="0"/>
        </a:xfrm>
      </p:grpSpPr>
      <p:sp>
        <p:nvSpPr>
          <p:cNvPr id="317" name="Google Shape;317;p22"/>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8" name="Google Shape;318;p22"/>
          <p:cNvSpPr txBox="1"/>
          <p:nvPr>
            <p:ph type="title"/>
          </p:nvPr>
        </p:nvSpPr>
        <p:spPr>
          <a:xfrm>
            <a:off x="6513788" y="365125"/>
            <a:ext cx="4840010" cy="180730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9900"/>
              </a:buClr>
              <a:buSzPts val="4400"/>
              <a:buFont typeface="Calibri"/>
              <a:buNone/>
            </a:pPr>
            <a:r>
              <a:rPr b="1" lang="en-US">
                <a:solidFill>
                  <a:srgbClr val="FF9900"/>
                </a:solidFill>
              </a:rPr>
              <a:t>Take-aways</a:t>
            </a:r>
            <a:endParaRPr/>
          </a:p>
        </p:txBody>
      </p:sp>
      <p:pic>
        <p:nvPicPr>
          <p:cNvPr descr="Large skydiving group mid-air" id="319" name="Google Shape;319;p22"/>
          <p:cNvPicPr preferRelativeResize="0"/>
          <p:nvPr/>
        </p:nvPicPr>
        <p:blipFill rotWithShape="1">
          <a:blip r:embed="rId3">
            <a:alphaModFix/>
          </a:blip>
          <a:srcRect b="0" l="20929" r="19761" t="0"/>
          <a:stretch/>
        </p:blipFill>
        <p:spPr>
          <a:xfrm>
            <a:off x="20" y="10"/>
            <a:ext cx="6116549" cy="6857990"/>
          </a:xfrm>
          <a:custGeom>
            <a:rect b="b" l="l" r="r" t="t"/>
            <a:pathLst>
              <a:path extrusionOk="0" h="6879321" w="6116569">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ln>
            <a:noFill/>
          </a:ln>
        </p:spPr>
      </p:pic>
      <p:sp>
        <p:nvSpPr>
          <p:cNvPr id="320" name="Google Shape;320;p22"/>
          <p:cNvSpPr txBox="1"/>
          <p:nvPr>
            <p:ph idx="1" type="body"/>
          </p:nvPr>
        </p:nvSpPr>
        <p:spPr>
          <a:xfrm>
            <a:off x="6513788" y="2333297"/>
            <a:ext cx="4840010" cy="384366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n-US" sz="2000"/>
              <a:t>The behaviors, thoughts, and experiences most commonly reported by speakers who stutter may not be those that are most readily observed by listeners.</a:t>
            </a:r>
            <a:endParaRPr/>
          </a:p>
          <a:p>
            <a:pPr indent="-228600" lvl="0" marL="228600" rtl="0" algn="l">
              <a:lnSpc>
                <a:spcPct val="90000"/>
              </a:lnSpc>
              <a:spcBef>
                <a:spcPts val="1000"/>
              </a:spcBef>
              <a:spcAft>
                <a:spcPts val="0"/>
              </a:spcAft>
              <a:buClr>
                <a:schemeClr val="dk1"/>
              </a:buClr>
              <a:buSzPts val="2000"/>
              <a:buChar char="•"/>
            </a:pPr>
            <a:r>
              <a:rPr lang="en-US" sz="2000"/>
              <a:t>Data from this survey suggest that </a:t>
            </a:r>
            <a:r>
              <a:rPr lang="en-US" sz="2000">
                <a:solidFill>
                  <a:srgbClr val="FF9900"/>
                </a:solidFill>
              </a:rPr>
              <a:t>participating in self-help/support groups</a:t>
            </a:r>
            <a:r>
              <a:rPr lang="en-US" sz="2000"/>
              <a:t> and having a </a:t>
            </a:r>
            <a:r>
              <a:rPr lang="en-US" sz="2000">
                <a:solidFill>
                  <a:srgbClr val="FF9900"/>
                </a:solidFill>
              </a:rPr>
              <a:t>goal of communicating freely </a:t>
            </a:r>
            <a:r>
              <a:rPr lang="en-US" sz="2000"/>
              <a:t>(as opposed to trying not to stutter) are </a:t>
            </a:r>
            <a:r>
              <a:rPr lang="en-US" sz="2000">
                <a:solidFill>
                  <a:srgbClr val="FF9900"/>
                </a:solidFill>
              </a:rPr>
              <a:t>associated with less negative life outcomes due to stuttering</a:t>
            </a:r>
            <a:r>
              <a:rPr lang="en-US" sz="2000"/>
              <a:t>.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23"/>
          <p:cNvSpPr txBox="1"/>
          <p:nvPr>
            <p:ph type="title"/>
          </p:nvPr>
        </p:nvSpPr>
        <p:spPr>
          <a:xfrm>
            <a:off x="498765" y="365126"/>
            <a:ext cx="3571212" cy="1813298"/>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FF9900"/>
              </a:buClr>
              <a:buSzPct val="100000"/>
              <a:buFont typeface="Calibri"/>
              <a:buNone/>
            </a:pPr>
            <a:r>
              <a:rPr b="1" lang="en-US">
                <a:solidFill>
                  <a:srgbClr val="FF9900"/>
                </a:solidFill>
              </a:rPr>
              <a:t>Stuttering Management: Shared Goals</a:t>
            </a:r>
            <a:endParaRPr/>
          </a:p>
        </p:txBody>
      </p:sp>
      <p:sp>
        <p:nvSpPr>
          <p:cNvPr id="327" name="Google Shape;327;p23"/>
          <p:cNvSpPr txBox="1"/>
          <p:nvPr/>
        </p:nvSpPr>
        <p:spPr>
          <a:xfrm>
            <a:off x="487223" y="2429164"/>
            <a:ext cx="3401292" cy="3828201"/>
          </a:xfrm>
          <a:prstGeom prst="rect">
            <a:avLst/>
          </a:prstGeom>
          <a:noFill/>
          <a:ln>
            <a:noFill/>
          </a:ln>
        </p:spPr>
        <p:txBody>
          <a:bodyPr anchorCtr="1" anchor="t" bIns="46800" lIns="90000" spcFirstLastPara="1" rIns="90000" wrap="square" tIns="46800">
            <a:noAutofit/>
          </a:bodyPr>
          <a:lstStyle/>
          <a:p>
            <a:pPr indent="-171450" lvl="0" marL="171450" marR="0" rtl="0" algn="l">
              <a:lnSpc>
                <a:spcPct val="100000"/>
              </a:lnSpc>
              <a:spcBef>
                <a:spcPts val="0"/>
              </a:spcBef>
              <a:spcAft>
                <a:spcPts val="0"/>
              </a:spcAft>
              <a:buClr>
                <a:srgbClr val="7F7F7F"/>
              </a:buClr>
              <a:buSzPts val="1300"/>
              <a:buFont typeface="Arial"/>
              <a:buChar char="•"/>
            </a:pPr>
            <a:r>
              <a:rPr b="1" i="0" lang="en-US" sz="1300" u="none" cap="none" strike="noStrike">
                <a:solidFill>
                  <a:srgbClr val="7F7F7F"/>
                </a:solidFill>
                <a:latin typeface="Arial"/>
                <a:ea typeface="Arial"/>
                <a:cs typeface="Arial"/>
                <a:sym typeface="Arial"/>
              </a:rPr>
              <a:t>Thematic network of behaviors associated with “stuttering management” as identified by adolescents who stutter and stuttering specialists.</a:t>
            </a:r>
            <a:endParaRPr/>
          </a:p>
          <a:p>
            <a:pPr indent="-171450" lvl="0" marL="171450" marR="0" rtl="0" algn="l">
              <a:lnSpc>
                <a:spcPct val="100000"/>
              </a:lnSpc>
              <a:spcBef>
                <a:spcPts val="0"/>
              </a:spcBef>
              <a:spcAft>
                <a:spcPts val="0"/>
              </a:spcAft>
              <a:buClr>
                <a:srgbClr val="7F7F7F"/>
              </a:buClr>
              <a:buSzPts val="1300"/>
              <a:buFont typeface="Arial"/>
              <a:buChar char="•"/>
            </a:pPr>
            <a:r>
              <a:rPr b="1" i="0" lang="en-US" sz="1300" u="none" cap="none" strike="noStrike">
                <a:solidFill>
                  <a:srgbClr val="7F7F7F"/>
                </a:solidFill>
                <a:latin typeface="Arial"/>
                <a:ea typeface="Arial"/>
                <a:cs typeface="Arial"/>
                <a:sym typeface="Arial"/>
              </a:rPr>
              <a:t>Outermost boxes represent organizing themes, light gray boxes represent themes that emerged from adolescent interviews, </a:t>
            </a:r>
            <a:endParaRPr/>
          </a:p>
          <a:p>
            <a:pPr indent="-171450" lvl="0" marL="171450" marR="0" rtl="0" algn="l">
              <a:lnSpc>
                <a:spcPct val="100000"/>
              </a:lnSpc>
              <a:spcBef>
                <a:spcPts val="0"/>
              </a:spcBef>
              <a:spcAft>
                <a:spcPts val="0"/>
              </a:spcAft>
              <a:buClr>
                <a:srgbClr val="7F7F7F"/>
              </a:buClr>
              <a:buSzPts val="1300"/>
              <a:buFont typeface="Arial"/>
              <a:buChar char="•"/>
            </a:pPr>
            <a:r>
              <a:rPr b="1" i="0" lang="en-US" sz="1300" u="none" cap="none" strike="noStrike">
                <a:solidFill>
                  <a:srgbClr val="7F7F7F"/>
                </a:solidFill>
                <a:latin typeface="Arial"/>
                <a:ea typeface="Arial"/>
                <a:cs typeface="Arial"/>
                <a:sym typeface="Arial"/>
              </a:rPr>
              <a:t>Dark gray boxes emerged from speech-language pathologist (SLP) interviews, </a:t>
            </a:r>
            <a:endParaRPr/>
          </a:p>
          <a:p>
            <a:pPr indent="-171450" lvl="0" marL="171450" marR="0" rtl="0" algn="l">
              <a:lnSpc>
                <a:spcPct val="100000"/>
              </a:lnSpc>
              <a:spcBef>
                <a:spcPts val="0"/>
              </a:spcBef>
              <a:spcAft>
                <a:spcPts val="0"/>
              </a:spcAft>
              <a:buClr>
                <a:srgbClr val="7F7F7F"/>
              </a:buClr>
              <a:buSzPts val="1300"/>
              <a:buFont typeface="Arial"/>
              <a:buChar char="•"/>
            </a:pPr>
            <a:r>
              <a:rPr b="1" i="0" lang="en-US" sz="1300" u="none" cap="none" strike="noStrike">
                <a:solidFill>
                  <a:srgbClr val="7F7F7F"/>
                </a:solidFill>
                <a:latin typeface="Arial"/>
                <a:ea typeface="Arial"/>
                <a:cs typeface="Arial"/>
                <a:sym typeface="Arial"/>
              </a:rPr>
              <a:t>Striped boxes emerged from both adolescent and SLP interviews. </a:t>
            </a:r>
            <a:endParaRPr/>
          </a:p>
          <a:p>
            <a:pPr indent="-171450" lvl="0" marL="171450" marR="0" rtl="0" algn="l">
              <a:lnSpc>
                <a:spcPct val="100000"/>
              </a:lnSpc>
              <a:spcBef>
                <a:spcPts val="0"/>
              </a:spcBef>
              <a:spcAft>
                <a:spcPts val="0"/>
              </a:spcAft>
              <a:buClr>
                <a:srgbClr val="7F7F7F"/>
              </a:buClr>
              <a:buSzPts val="1300"/>
              <a:buFont typeface="Arial"/>
              <a:buChar char="•"/>
            </a:pPr>
            <a:r>
              <a:rPr b="1" i="0" lang="en-US" sz="1300" u="none" cap="none" strike="noStrike">
                <a:solidFill>
                  <a:srgbClr val="7F7F7F"/>
                </a:solidFill>
                <a:latin typeface="Arial"/>
                <a:ea typeface="Arial"/>
                <a:cs typeface="Arial"/>
                <a:sym typeface="Arial"/>
              </a:rPr>
              <a:t>The second level of boxes represent global themes that comprised the three-part definition of “stuttering management.”</a:t>
            </a:r>
            <a:endParaRPr b="0" i="0" sz="1300" u="none" cap="none" strike="noStrike">
              <a:solidFill>
                <a:srgbClr val="7F7F7F"/>
              </a:solidFill>
              <a:latin typeface="Arial"/>
              <a:ea typeface="Arial"/>
              <a:cs typeface="Arial"/>
              <a:sym typeface="Arial"/>
            </a:endParaRPr>
          </a:p>
        </p:txBody>
      </p:sp>
      <p:pic>
        <p:nvPicPr>
          <p:cNvPr id="328" name="Google Shape;328;p23"/>
          <p:cNvPicPr preferRelativeResize="0"/>
          <p:nvPr>
            <p:ph idx="1" type="body"/>
          </p:nvPr>
        </p:nvPicPr>
        <p:blipFill rotWithShape="1">
          <a:blip r:embed="rId3">
            <a:alphaModFix/>
          </a:blip>
          <a:srcRect b="0" l="0" r="0" t="0"/>
          <a:stretch/>
        </p:blipFill>
        <p:spPr>
          <a:xfrm>
            <a:off x="4479636" y="365126"/>
            <a:ext cx="7536874" cy="6349710"/>
          </a:xfrm>
          <a:prstGeom prst="rect">
            <a:avLst/>
          </a:prstGeom>
          <a:noFill/>
          <a:ln>
            <a:noFill/>
          </a:ln>
        </p:spPr>
      </p:pic>
      <p:sp>
        <p:nvSpPr>
          <p:cNvPr id="329" name="Google Shape;329;p23"/>
          <p:cNvSpPr txBox="1"/>
          <p:nvPr/>
        </p:nvSpPr>
        <p:spPr>
          <a:xfrm flipH="1">
            <a:off x="242047" y="6368402"/>
            <a:ext cx="721658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9900"/>
              </a:buClr>
              <a:buSzPts val="1200"/>
              <a:buFont typeface="Calibri"/>
              <a:buNone/>
            </a:pPr>
            <a:r>
              <a:rPr b="0" i="0" lang="en-US" sz="1200" u="none" cap="none" strike="noStrike">
                <a:solidFill>
                  <a:srgbClr val="FF9900"/>
                </a:solidFill>
                <a:latin typeface="Calibri"/>
                <a:ea typeface="Calibri"/>
                <a:cs typeface="Calibri"/>
                <a:sym typeface="Calibri"/>
              </a:rPr>
              <a:t>Rogers et al. (2021). American Journal of Speech-Language Pathology, Volume: 30, Issue: 6, Pages: 2492-2509, https://doi.org/10.1044/2021_AJSLP-20-00186</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grpSp>
        <p:nvGrpSpPr>
          <p:cNvPr id="335" name="Google Shape;335;p24"/>
          <p:cNvGrpSpPr/>
          <p:nvPr/>
        </p:nvGrpSpPr>
        <p:grpSpPr>
          <a:xfrm>
            <a:off x="838200" y="654744"/>
            <a:ext cx="10515583" cy="5453277"/>
            <a:chOff x="0" y="81003"/>
            <a:chExt cx="10515583" cy="5453277"/>
          </a:xfrm>
        </p:grpSpPr>
        <p:sp>
          <p:nvSpPr>
            <p:cNvPr id="336" name="Google Shape;336;p24"/>
            <p:cNvSpPr/>
            <p:nvPr/>
          </p:nvSpPr>
          <p:spPr>
            <a:xfrm>
              <a:off x="3594458" y="1864644"/>
              <a:ext cx="2955223" cy="1876378"/>
            </a:xfrm>
            <a:prstGeom prst="roundRect">
              <a:avLst>
                <a:gd fmla="val 16667" name="adj"/>
              </a:avLst>
            </a:prstGeom>
            <a:solidFill>
              <a:srgbClr val="BFBFBF"/>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4"/>
            <p:cNvSpPr txBox="1"/>
            <p:nvPr/>
          </p:nvSpPr>
          <p:spPr>
            <a:xfrm>
              <a:off x="3686055" y="1956241"/>
              <a:ext cx="2772029" cy="1693184"/>
            </a:xfrm>
            <a:prstGeom prst="rect">
              <a:avLst/>
            </a:prstGeom>
            <a:noFill/>
            <a:ln>
              <a:noFill/>
            </a:ln>
          </p:spPr>
          <p:txBody>
            <a:bodyPr anchorCtr="0" anchor="ctr" bIns="81275" lIns="81275" spcFirstLastPara="1" rIns="81275" wrap="square" tIns="81275">
              <a:noAutofit/>
            </a:bodyPr>
            <a:lstStyle/>
            <a:p>
              <a:pPr indent="0" lvl="0" marL="0" marR="0" rtl="0" algn="ctr">
                <a:lnSpc>
                  <a:spcPct val="90000"/>
                </a:lnSpc>
                <a:spcBef>
                  <a:spcPts val="0"/>
                </a:spcBef>
                <a:spcAft>
                  <a:spcPts val="0"/>
                </a:spcAft>
                <a:buClr>
                  <a:schemeClr val="accent1"/>
                </a:buClr>
                <a:buSzPts val="3200"/>
                <a:buFont typeface="Calibri"/>
                <a:buNone/>
              </a:pPr>
              <a:r>
                <a:rPr b="1" lang="en-US" sz="3200">
                  <a:solidFill>
                    <a:schemeClr val="accent1"/>
                  </a:solidFill>
                  <a:latin typeface="Calibri"/>
                  <a:ea typeface="Calibri"/>
                  <a:cs typeface="Calibri"/>
                  <a:sym typeface="Calibri"/>
                </a:rPr>
                <a:t>Stuttering Management</a:t>
              </a:r>
              <a:endParaRPr/>
            </a:p>
            <a:p>
              <a:pPr indent="0" lvl="0" marL="0" marR="0" rtl="0" algn="ctr">
                <a:lnSpc>
                  <a:spcPct val="90000"/>
                </a:lnSpc>
                <a:spcBef>
                  <a:spcPts val="1120"/>
                </a:spcBef>
                <a:spcAft>
                  <a:spcPts val="0"/>
                </a:spcAft>
                <a:buClr>
                  <a:schemeClr val="accent1"/>
                </a:buClr>
                <a:buSzPts val="3200"/>
                <a:buFont typeface="Calibri"/>
                <a:buNone/>
              </a:pPr>
              <a:r>
                <a:rPr b="1" lang="en-US" sz="3200">
                  <a:solidFill>
                    <a:schemeClr val="accent1"/>
                  </a:solidFill>
                  <a:latin typeface="Calibri"/>
                  <a:ea typeface="Calibri"/>
                  <a:cs typeface="Calibri"/>
                  <a:sym typeface="Calibri"/>
                </a:rPr>
                <a:t>GOALS</a:t>
              </a:r>
              <a:endParaRPr/>
            </a:p>
          </p:txBody>
        </p:sp>
        <p:sp>
          <p:nvSpPr>
            <p:cNvPr id="338" name="Google Shape;338;p24"/>
            <p:cNvSpPr/>
            <p:nvPr/>
          </p:nvSpPr>
          <p:spPr>
            <a:xfrm rot="-5307024">
              <a:off x="4943944" y="1706929"/>
              <a:ext cx="315545" cy="0"/>
            </a:xfrm>
            <a:custGeom>
              <a:rect b="b" l="l" r="r" t="t"/>
              <a:pathLst>
                <a:path extrusionOk="0" h="120000" w="120000">
                  <a:moveTo>
                    <a:pt x="0" y="0"/>
                  </a:moveTo>
                  <a:lnTo>
                    <a:pt x="120000" y="0"/>
                  </a:lnTo>
                </a:path>
              </a:pathLst>
            </a:custGeom>
            <a:noFill/>
            <a:ln cap="flat" cmpd="sng" w="12700">
              <a:solidFill>
                <a:srgbClr val="CA9700"/>
              </a:solidFill>
              <a:prstDash val="solid"/>
              <a:miter lim="800000"/>
              <a:headEnd len="sm" w="sm" type="none"/>
              <a:tailEnd len="sm" w="sm" type="none"/>
            </a:ln>
          </p:spPr>
        </p:sp>
        <p:sp>
          <p:nvSpPr>
            <p:cNvPr id="339" name="Google Shape;339;p24"/>
            <p:cNvSpPr/>
            <p:nvPr/>
          </p:nvSpPr>
          <p:spPr>
            <a:xfrm>
              <a:off x="2575016" y="81003"/>
              <a:ext cx="5101653" cy="1468210"/>
            </a:xfrm>
            <a:prstGeom prst="roundRect">
              <a:avLst>
                <a:gd fmla="val 16667" name="adj"/>
              </a:avLst>
            </a:prstGeom>
            <a:solidFill>
              <a:schemeClr val="accent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4"/>
            <p:cNvSpPr txBox="1"/>
            <p:nvPr/>
          </p:nvSpPr>
          <p:spPr>
            <a:xfrm>
              <a:off x="2646688" y="152675"/>
              <a:ext cx="4958309" cy="1324866"/>
            </a:xfrm>
            <a:prstGeom prst="rect">
              <a:avLst/>
            </a:prstGeom>
            <a:noFill/>
            <a:ln>
              <a:noFill/>
            </a:ln>
          </p:spPr>
          <p:txBody>
            <a:bodyPr anchorCtr="0" anchor="ctr" bIns="55875" lIns="55875" spcFirstLastPara="1" rIns="55875" wrap="square" tIns="55875">
              <a:noAutofit/>
            </a:bodyPr>
            <a:lstStyle/>
            <a:p>
              <a:pPr indent="0" lvl="0" marL="0" marR="0" rtl="0" algn="ctr">
                <a:lnSpc>
                  <a:spcPct val="90000"/>
                </a:lnSpc>
                <a:spcBef>
                  <a:spcPts val="0"/>
                </a:spcBef>
                <a:spcAft>
                  <a:spcPts val="0"/>
                </a:spcAft>
                <a:buClr>
                  <a:srgbClr val="002060"/>
                </a:buClr>
                <a:buSzPts val="2200"/>
                <a:buFont typeface="Calibri"/>
                <a:buNone/>
              </a:pPr>
              <a:r>
                <a:rPr lang="en-US" sz="2200">
                  <a:solidFill>
                    <a:srgbClr val="002060"/>
                  </a:solidFill>
                  <a:latin typeface="Calibri"/>
                  <a:ea typeface="Calibri"/>
                  <a:cs typeface="Calibri"/>
                  <a:sym typeface="Calibri"/>
                </a:rPr>
                <a:t>Learning and Using Strategies for speaking more fluently and/or stuttering with less tension and struggle </a:t>
              </a:r>
              <a:endParaRPr/>
            </a:p>
          </p:txBody>
        </p:sp>
        <p:sp>
          <p:nvSpPr>
            <p:cNvPr id="341" name="Google Shape;341;p24"/>
            <p:cNvSpPr/>
            <p:nvPr/>
          </p:nvSpPr>
          <p:spPr>
            <a:xfrm rot="1792877">
              <a:off x="6514454" y="3783876"/>
              <a:ext cx="529984" cy="0"/>
            </a:xfrm>
            <a:custGeom>
              <a:rect b="b" l="l" r="r" t="t"/>
              <a:pathLst>
                <a:path extrusionOk="0" h="120000" w="120000">
                  <a:moveTo>
                    <a:pt x="0" y="0"/>
                  </a:moveTo>
                  <a:lnTo>
                    <a:pt x="120000" y="0"/>
                  </a:lnTo>
                </a:path>
              </a:pathLst>
            </a:custGeom>
            <a:noFill/>
            <a:ln cap="flat" cmpd="sng" w="12700">
              <a:solidFill>
                <a:srgbClr val="CA9700"/>
              </a:solidFill>
              <a:prstDash val="solid"/>
              <a:miter lim="800000"/>
              <a:headEnd len="sm" w="sm" type="none"/>
              <a:tailEnd len="sm" w="sm" type="none"/>
            </a:ln>
          </p:spPr>
        </p:sp>
        <p:sp>
          <p:nvSpPr>
            <p:cNvPr id="342" name="Google Shape;342;p24"/>
            <p:cNvSpPr/>
            <p:nvPr/>
          </p:nvSpPr>
          <p:spPr>
            <a:xfrm>
              <a:off x="6319421" y="3915896"/>
              <a:ext cx="4196162" cy="1618384"/>
            </a:xfrm>
            <a:prstGeom prst="roundRect">
              <a:avLst>
                <a:gd fmla="val 16667" name="adj"/>
              </a:avLst>
            </a:prstGeom>
            <a:solidFill>
              <a:schemeClr val="accent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4"/>
            <p:cNvSpPr txBox="1"/>
            <p:nvPr/>
          </p:nvSpPr>
          <p:spPr>
            <a:xfrm>
              <a:off x="6398424" y="3994899"/>
              <a:ext cx="4038156" cy="1460378"/>
            </a:xfrm>
            <a:prstGeom prst="rect">
              <a:avLst/>
            </a:prstGeom>
            <a:noFill/>
            <a:ln>
              <a:noFill/>
            </a:ln>
          </p:spPr>
          <p:txBody>
            <a:bodyPr anchorCtr="0" anchor="ctr" bIns="55875" lIns="55875" spcFirstLastPara="1" rIns="55875" wrap="square" tIns="55875">
              <a:noAutofit/>
            </a:bodyPr>
            <a:lstStyle/>
            <a:p>
              <a:pPr indent="0" lvl="0" marL="0" marR="0" rtl="0" algn="ctr">
                <a:lnSpc>
                  <a:spcPct val="90000"/>
                </a:lnSpc>
                <a:spcBef>
                  <a:spcPts val="0"/>
                </a:spcBef>
                <a:spcAft>
                  <a:spcPts val="0"/>
                </a:spcAft>
                <a:buClr>
                  <a:srgbClr val="002060"/>
                </a:buClr>
                <a:buSzPts val="2200"/>
                <a:buFont typeface="Calibri"/>
                <a:buNone/>
              </a:pPr>
              <a:r>
                <a:rPr lang="en-US" sz="2200">
                  <a:solidFill>
                    <a:srgbClr val="002060"/>
                  </a:solidFill>
                  <a:latin typeface="Calibri"/>
                  <a:ea typeface="Calibri"/>
                  <a:cs typeface="Calibri"/>
                  <a:sym typeface="Calibri"/>
                </a:rPr>
                <a:t>Changing negative thoughts and feelings about stuttering</a:t>
              </a:r>
              <a:endParaRPr/>
            </a:p>
          </p:txBody>
        </p:sp>
        <p:sp>
          <p:nvSpPr>
            <p:cNvPr id="344" name="Google Shape;344;p24"/>
            <p:cNvSpPr/>
            <p:nvPr/>
          </p:nvSpPr>
          <p:spPr>
            <a:xfrm rot="8986485">
              <a:off x="3237967" y="3759968"/>
              <a:ext cx="382490" cy="0"/>
            </a:xfrm>
            <a:custGeom>
              <a:rect b="b" l="l" r="r" t="t"/>
              <a:pathLst>
                <a:path extrusionOk="0" h="120000" w="120000">
                  <a:moveTo>
                    <a:pt x="0" y="0"/>
                  </a:moveTo>
                  <a:lnTo>
                    <a:pt x="120000" y="0"/>
                  </a:lnTo>
                </a:path>
              </a:pathLst>
            </a:custGeom>
            <a:noFill/>
            <a:ln cap="flat" cmpd="sng" w="12700">
              <a:solidFill>
                <a:srgbClr val="CA9700"/>
              </a:solidFill>
              <a:prstDash val="solid"/>
              <a:miter lim="800000"/>
              <a:headEnd len="sm" w="sm" type="none"/>
              <a:tailEnd len="sm" w="sm" type="none"/>
            </a:ln>
          </p:spPr>
        </p:sp>
        <p:sp>
          <p:nvSpPr>
            <p:cNvPr id="345" name="Google Shape;345;p24"/>
            <p:cNvSpPr/>
            <p:nvPr/>
          </p:nvSpPr>
          <p:spPr>
            <a:xfrm>
              <a:off x="0" y="3856241"/>
              <a:ext cx="3668334" cy="1666013"/>
            </a:xfrm>
            <a:prstGeom prst="roundRect">
              <a:avLst>
                <a:gd fmla="val 16667" name="adj"/>
              </a:avLst>
            </a:prstGeom>
            <a:solidFill>
              <a:schemeClr val="accent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4"/>
            <p:cNvSpPr txBox="1"/>
            <p:nvPr/>
          </p:nvSpPr>
          <p:spPr>
            <a:xfrm>
              <a:off x="81328" y="3937569"/>
              <a:ext cx="3505678" cy="1503357"/>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2060"/>
                </a:buClr>
                <a:buSzPts val="2100"/>
                <a:buFont typeface="Calibri"/>
                <a:buNone/>
              </a:pPr>
              <a:r>
                <a:rPr lang="en-US" sz="2100">
                  <a:solidFill>
                    <a:srgbClr val="002060"/>
                  </a:solidFill>
                  <a:latin typeface="Calibri"/>
                  <a:ea typeface="Calibri"/>
                  <a:cs typeface="Calibri"/>
                  <a:sym typeface="Calibri"/>
                </a:rPr>
                <a:t>Saying what you want to say without avoiding sounds/words/situations</a:t>
              </a:r>
              <a:endParaRPr/>
            </a:p>
          </p:txBody>
        </p:sp>
      </p:grpSp>
      <p:sp>
        <p:nvSpPr>
          <p:cNvPr id="347" name="Google Shape;347;p24"/>
          <p:cNvSpPr txBox="1"/>
          <p:nvPr/>
        </p:nvSpPr>
        <p:spPr>
          <a:xfrm>
            <a:off x="2291937" y="589342"/>
            <a:ext cx="1246909"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9600"/>
              <a:buFont typeface="Arial Rounded"/>
              <a:buNone/>
            </a:pPr>
            <a:r>
              <a:rPr b="1" i="0" lang="en-US" sz="9600" u="none" cap="none" strike="noStrike">
                <a:solidFill>
                  <a:srgbClr val="002060"/>
                </a:solidFill>
                <a:latin typeface="Arial Rounded"/>
                <a:ea typeface="Arial Rounded"/>
                <a:cs typeface="Arial Rounded"/>
                <a:sym typeface="Arial Rounded"/>
              </a:rPr>
              <a:t>B</a:t>
            </a:r>
            <a:endParaRPr/>
          </a:p>
        </p:txBody>
      </p:sp>
      <p:sp>
        <p:nvSpPr>
          <p:cNvPr id="348" name="Google Shape;348;p24"/>
          <p:cNvSpPr txBox="1"/>
          <p:nvPr/>
        </p:nvSpPr>
        <p:spPr>
          <a:xfrm>
            <a:off x="926275" y="3429000"/>
            <a:ext cx="1246909"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9600"/>
              <a:buFont typeface="Arial Rounded"/>
              <a:buNone/>
            </a:pPr>
            <a:r>
              <a:rPr b="1" i="0" lang="en-US" sz="9600" u="none" cap="none" strike="noStrike">
                <a:solidFill>
                  <a:srgbClr val="002060"/>
                </a:solidFill>
                <a:latin typeface="Arial Rounded"/>
                <a:ea typeface="Arial Rounded"/>
                <a:cs typeface="Arial Rounded"/>
                <a:sym typeface="Arial Rounded"/>
              </a:rPr>
              <a:t>A</a:t>
            </a:r>
            <a:endParaRPr/>
          </a:p>
        </p:txBody>
      </p:sp>
      <p:sp>
        <p:nvSpPr>
          <p:cNvPr id="349" name="Google Shape;349;p24"/>
          <p:cNvSpPr txBox="1"/>
          <p:nvPr/>
        </p:nvSpPr>
        <p:spPr>
          <a:xfrm>
            <a:off x="9298379" y="3456476"/>
            <a:ext cx="1246909"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9600"/>
              <a:buFont typeface="Arial Rounded"/>
              <a:buNone/>
            </a:pPr>
            <a:r>
              <a:rPr b="1" i="0" lang="en-US" sz="9600" u="none" cap="none" strike="noStrike">
                <a:solidFill>
                  <a:srgbClr val="002060"/>
                </a:solidFill>
                <a:latin typeface="Arial Rounded"/>
                <a:ea typeface="Arial Rounded"/>
                <a:cs typeface="Arial Rounded"/>
                <a:sym typeface="Arial Rounded"/>
              </a:rPr>
              <a:t>C</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4" name="Shape 354"/>
        <p:cNvGrpSpPr/>
        <p:nvPr/>
      </p:nvGrpSpPr>
      <p:grpSpPr>
        <a:xfrm>
          <a:off x="0" y="0"/>
          <a:ext cx="0" cy="0"/>
          <a:chOff x="0" y="0"/>
          <a:chExt cx="0" cy="0"/>
        </a:xfrm>
      </p:grpSpPr>
      <p:sp>
        <p:nvSpPr>
          <p:cNvPr id="355" name="Google Shape;355;p25"/>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56" name="Google Shape;356;p25"/>
          <p:cNvSpPr txBox="1"/>
          <p:nvPr>
            <p:ph type="title"/>
          </p:nvPr>
        </p:nvSpPr>
        <p:spPr>
          <a:xfrm>
            <a:off x="6513788" y="365125"/>
            <a:ext cx="4840010" cy="180730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9900"/>
              </a:buClr>
              <a:buSzPts val="4400"/>
              <a:buFont typeface="Arial Black"/>
              <a:buNone/>
            </a:pPr>
            <a:r>
              <a:rPr b="1" lang="en-US">
                <a:solidFill>
                  <a:srgbClr val="FF9900"/>
                </a:solidFill>
                <a:latin typeface="Arial Black"/>
                <a:ea typeface="Arial Black"/>
                <a:cs typeface="Arial Black"/>
                <a:sym typeface="Arial Black"/>
              </a:rPr>
              <a:t>Affective</a:t>
            </a:r>
            <a:endParaRPr/>
          </a:p>
        </p:txBody>
      </p:sp>
      <p:pic>
        <p:nvPicPr>
          <p:cNvPr descr="A picture containing sketch, drawing, clipart, line art&#10;&#10;Description automatically generated" id="357" name="Google Shape;357;p25"/>
          <p:cNvPicPr preferRelativeResize="0"/>
          <p:nvPr/>
        </p:nvPicPr>
        <p:blipFill rotWithShape="1">
          <a:blip r:embed="rId3">
            <a:alphaModFix/>
          </a:blip>
          <a:srcRect b="0" l="2817" r="1795" t="0"/>
          <a:stretch/>
        </p:blipFill>
        <p:spPr>
          <a:xfrm>
            <a:off x="20" y="10"/>
            <a:ext cx="6116549" cy="6857990"/>
          </a:xfrm>
          <a:custGeom>
            <a:rect b="b" l="l" r="r" t="t"/>
            <a:pathLst>
              <a:path extrusionOk="0" h="6879321" w="6116569">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ln>
            <a:noFill/>
          </a:ln>
        </p:spPr>
      </p:pic>
      <p:sp>
        <p:nvSpPr>
          <p:cNvPr id="358" name="Google Shape;358;p25"/>
          <p:cNvSpPr txBox="1"/>
          <p:nvPr>
            <p:ph idx="1" type="body"/>
          </p:nvPr>
        </p:nvSpPr>
        <p:spPr>
          <a:xfrm>
            <a:off x="6116569" y="1805049"/>
            <a:ext cx="5390621" cy="468782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3200"/>
              <a:buChar char="•"/>
            </a:pPr>
            <a:r>
              <a:rPr lang="en-US" sz="3200"/>
              <a:t>Affective component includes helping a child who stutters: </a:t>
            </a:r>
            <a:endParaRPr/>
          </a:p>
          <a:p>
            <a:pPr indent="-228600" lvl="0" marL="228600" rtl="0" algn="l">
              <a:lnSpc>
                <a:spcPct val="90000"/>
              </a:lnSpc>
              <a:spcBef>
                <a:spcPts val="1000"/>
              </a:spcBef>
              <a:spcAft>
                <a:spcPts val="0"/>
              </a:spcAft>
              <a:buClr>
                <a:schemeClr val="dk1"/>
              </a:buClr>
              <a:buSzPts val="3200"/>
              <a:buChar char="•"/>
            </a:pPr>
            <a:r>
              <a:rPr lang="en-US" sz="3200"/>
              <a:t>be an </a:t>
            </a:r>
            <a:r>
              <a:rPr lang="en-US" sz="3200">
                <a:solidFill>
                  <a:srgbClr val="FF9900"/>
                </a:solidFill>
              </a:rPr>
              <a:t>effective communicator</a:t>
            </a:r>
            <a:r>
              <a:rPr lang="en-US" sz="3200"/>
              <a:t>, </a:t>
            </a:r>
            <a:endParaRPr/>
          </a:p>
          <a:p>
            <a:pPr indent="-228600" lvl="0" marL="228600" rtl="0" algn="l">
              <a:lnSpc>
                <a:spcPct val="90000"/>
              </a:lnSpc>
              <a:spcBef>
                <a:spcPts val="1000"/>
              </a:spcBef>
              <a:spcAft>
                <a:spcPts val="0"/>
              </a:spcAft>
              <a:buClr>
                <a:srgbClr val="FF9900"/>
              </a:buClr>
              <a:buSzPts val="3200"/>
              <a:buChar char="•"/>
            </a:pPr>
            <a:r>
              <a:rPr lang="en-US" sz="3200">
                <a:solidFill>
                  <a:srgbClr val="FF9900"/>
                </a:solidFill>
              </a:rPr>
              <a:t>feel confident </a:t>
            </a:r>
            <a:r>
              <a:rPr lang="en-US" sz="3200"/>
              <a:t>about their ability to speak, </a:t>
            </a:r>
            <a:endParaRPr/>
          </a:p>
          <a:p>
            <a:pPr indent="-228600" lvl="0" marL="228600" rtl="0" algn="l">
              <a:lnSpc>
                <a:spcPct val="90000"/>
              </a:lnSpc>
              <a:spcBef>
                <a:spcPts val="1000"/>
              </a:spcBef>
              <a:spcAft>
                <a:spcPts val="0"/>
              </a:spcAft>
              <a:buClr>
                <a:schemeClr val="dk1"/>
              </a:buClr>
              <a:buSzPts val="3200"/>
              <a:buChar char="•"/>
            </a:pPr>
            <a:r>
              <a:rPr lang="en-US" sz="3200"/>
              <a:t>and </a:t>
            </a:r>
            <a:r>
              <a:rPr lang="en-US" sz="3200">
                <a:solidFill>
                  <a:srgbClr val="FF9900"/>
                </a:solidFill>
              </a:rPr>
              <a:t>approach</a:t>
            </a:r>
            <a:r>
              <a:rPr lang="en-US" sz="3200"/>
              <a:t> various speaking situations </a:t>
            </a:r>
            <a:r>
              <a:rPr lang="en-US" sz="3200">
                <a:solidFill>
                  <a:srgbClr val="FF9900"/>
                </a:solidFill>
              </a:rPr>
              <a:t>rather than avoid</a:t>
            </a:r>
            <a:r>
              <a:rPr lang="en-US" sz="3200"/>
              <a:t> them</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3" name="Shape 363"/>
        <p:cNvGrpSpPr/>
        <p:nvPr/>
      </p:nvGrpSpPr>
      <p:grpSpPr>
        <a:xfrm>
          <a:off x="0" y="0"/>
          <a:ext cx="0" cy="0"/>
          <a:chOff x="0" y="0"/>
          <a:chExt cx="0" cy="0"/>
        </a:xfrm>
      </p:grpSpPr>
      <p:sp>
        <p:nvSpPr>
          <p:cNvPr id="364" name="Google Shape;364;p26"/>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65" name="Google Shape;365;p26"/>
          <p:cNvSpPr txBox="1"/>
          <p:nvPr>
            <p:ph type="title"/>
          </p:nvPr>
        </p:nvSpPr>
        <p:spPr>
          <a:xfrm>
            <a:off x="7018163" y="415370"/>
            <a:ext cx="4282983" cy="120036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9900"/>
              </a:buClr>
              <a:buSzPts val="3600"/>
              <a:buFont typeface="Calibri"/>
              <a:buNone/>
            </a:pPr>
            <a:r>
              <a:rPr lang="en-US" sz="3600">
                <a:solidFill>
                  <a:srgbClr val="FF9900"/>
                </a:solidFill>
              </a:rPr>
              <a:t>Concealing Stuttering at School</a:t>
            </a:r>
            <a:endParaRPr/>
          </a:p>
        </p:txBody>
      </p:sp>
      <p:sp>
        <p:nvSpPr>
          <p:cNvPr id="366" name="Google Shape;366;p26"/>
          <p:cNvSpPr/>
          <p:nvPr/>
        </p:nvSpPr>
        <p:spPr>
          <a:xfrm rot="5400000">
            <a:off x="5546413" y="215201"/>
            <a:ext cx="740664" cy="11833491"/>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67" name="Google Shape;367;p26"/>
          <p:cNvSpPr/>
          <p:nvPr/>
        </p:nvSpPr>
        <p:spPr>
          <a:xfrm>
            <a:off x="310234" y="354959"/>
            <a:ext cx="6184973" cy="5915212"/>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Chart, line chart&#10;&#10;Description automatically generated" id="368" name="Google Shape;368;p26"/>
          <p:cNvPicPr preferRelativeResize="0"/>
          <p:nvPr/>
        </p:nvPicPr>
        <p:blipFill rotWithShape="1">
          <a:blip r:embed="rId3">
            <a:alphaModFix/>
          </a:blip>
          <a:srcRect b="0" l="0" r="0" t="0"/>
          <a:stretch/>
        </p:blipFill>
        <p:spPr>
          <a:xfrm>
            <a:off x="576244" y="1863350"/>
            <a:ext cx="5628018" cy="2898430"/>
          </a:xfrm>
          <a:prstGeom prst="rect">
            <a:avLst/>
          </a:prstGeom>
          <a:noFill/>
          <a:ln>
            <a:noFill/>
          </a:ln>
        </p:spPr>
      </p:pic>
      <p:sp>
        <p:nvSpPr>
          <p:cNvPr id="369" name="Google Shape;369;p26"/>
          <p:cNvSpPr/>
          <p:nvPr/>
        </p:nvSpPr>
        <p:spPr>
          <a:xfrm flipH="1">
            <a:off x="7277786" y="1944913"/>
            <a:ext cx="4023360" cy="274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70" name="Google Shape;370;p26"/>
          <p:cNvSpPr txBox="1"/>
          <p:nvPr>
            <p:ph idx="1" type="body"/>
          </p:nvPr>
        </p:nvSpPr>
        <p:spPr>
          <a:xfrm>
            <a:off x="7239012" y="2031101"/>
            <a:ext cx="4282984" cy="3511943"/>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800"/>
              <a:buChar char="•"/>
            </a:pPr>
            <a:r>
              <a:rPr lang="en-US" sz="1800"/>
              <a:t>Concealing Stuttering at School: “When You Can't Fix It…the Only Alternative Is to Hide It”</a:t>
            </a:r>
            <a:endParaRPr/>
          </a:p>
          <a:p>
            <a:pPr indent="-228600" lvl="0" marL="228600" rtl="0" algn="l">
              <a:lnSpc>
                <a:spcPct val="90000"/>
              </a:lnSpc>
              <a:spcBef>
                <a:spcPts val="1000"/>
              </a:spcBef>
              <a:spcAft>
                <a:spcPts val="0"/>
              </a:spcAft>
              <a:buClr>
                <a:schemeClr val="dk1"/>
              </a:buClr>
              <a:buSzPts val="1800"/>
              <a:buChar char="•"/>
            </a:pPr>
            <a:r>
              <a:rPr lang="en-US" sz="1800"/>
              <a:t>Age of concealment according to self-report in adults who stutter</a:t>
            </a:r>
            <a:endParaRPr/>
          </a:p>
          <a:p>
            <a:pPr indent="-228600" lvl="0" marL="228600" rtl="0" algn="l">
              <a:lnSpc>
                <a:spcPct val="90000"/>
              </a:lnSpc>
              <a:spcBef>
                <a:spcPts val="1000"/>
              </a:spcBef>
              <a:spcAft>
                <a:spcPts val="0"/>
              </a:spcAft>
              <a:buClr>
                <a:srgbClr val="FF9900"/>
              </a:buClr>
              <a:buSzPts val="1800"/>
              <a:buChar char="•"/>
            </a:pPr>
            <a:r>
              <a:rPr lang="en-US" sz="1800">
                <a:solidFill>
                  <a:srgbClr val="FF9900"/>
                </a:solidFill>
              </a:rPr>
              <a:t>Gerlach-Houck, Kubart &amp; Cage, Language, Speech, and Hearing Services in Schools, Volume: 54, Issue: 1, Pages: 96-113, https://doi.org/10.1044/2022_LSHSS-22-00029</a:t>
            </a:r>
            <a:endParaRPr/>
          </a:p>
          <a:p>
            <a:pPr indent="-114300" lvl="0" marL="228600" rtl="0" algn="l">
              <a:lnSpc>
                <a:spcPct val="90000"/>
              </a:lnSpc>
              <a:spcBef>
                <a:spcPts val="1000"/>
              </a:spcBef>
              <a:spcAft>
                <a:spcPts val="0"/>
              </a:spcAft>
              <a:buClr>
                <a:schemeClr val="dk1"/>
              </a:buClr>
              <a:buSzPts val="1800"/>
              <a:buNone/>
            </a:pPr>
            <a:r>
              <a:t/>
            </a:r>
            <a:endParaRPr sz="1800"/>
          </a:p>
        </p:txBody>
      </p:sp>
      <p:sp>
        <p:nvSpPr>
          <p:cNvPr id="371" name="Google Shape;371;p26"/>
          <p:cNvSpPr/>
          <p:nvPr/>
        </p:nvSpPr>
        <p:spPr>
          <a:xfrm rot="5400000">
            <a:off x="11677179" y="6053360"/>
            <a:ext cx="740664" cy="154124"/>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6" name="Shape 376"/>
        <p:cNvGrpSpPr/>
        <p:nvPr/>
      </p:nvGrpSpPr>
      <p:grpSpPr>
        <a:xfrm>
          <a:off x="0" y="0"/>
          <a:ext cx="0" cy="0"/>
          <a:chOff x="0" y="0"/>
          <a:chExt cx="0" cy="0"/>
        </a:xfrm>
      </p:grpSpPr>
      <p:sp>
        <p:nvSpPr>
          <p:cNvPr id="377" name="Google Shape;377;p27"/>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78" name="Google Shape;378;p27"/>
          <p:cNvSpPr/>
          <p:nvPr/>
        </p:nvSpPr>
        <p:spPr>
          <a:xfrm flipH="1" rot="-2700000">
            <a:off x="-376156" y="-253670"/>
            <a:ext cx="1827638" cy="1376989"/>
          </a:xfrm>
          <a:custGeom>
            <a:rect b="b" l="l" r="r" t="t"/>
            <a:pathLst>
              <a:path extrusionOk="0" h="1376989" w="1827638">
                <a:moveTo>
                  <a:pt x="0" y="987379"/>
                </a:moveTo>
                <a:lnTo>
                  <a:pt x="987379" y="0"/>
                </a:lnTo>
                <a:lnTo>
                  <a:pt x="1827638" y="840260"/>
                </a:lnTo>
                <a:lnTo>
                  <a:pt x="1827638" y="1376989"/>
                </a:lnTo>
                <a:lnTo>
                  <a:pt x="0" y="1376989"/>
                </a:lnTo>
                <a:close/>
              </a:path>
            </a:pathLst>
          </a:cu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79" name="Google Shape;379;p27"/>
          <p:cNvSpPr/>
          <p:nvPr/>
        </p:nvSpPr>
        <p:spPr>
          <a:xfrm flipH="1" rot="-2700000">
            <a:off x="891641" y="422146"/>
            <a:ext cx="645368" cy="645368"/>
          </a:xfrm>
          <a:prstGeom prst="rect">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80" name="Google Shape;380;p27"/>
          <p:cNvSpPr/>
          <p:nvPr/>
        </p:nvSpPr>
        <p:spPr>
          <a:xfrm flipH="1" rot="-2700000">
            <a:off x="10043482" y="655140"/>
            <a:ext cx="687472" cy="687472"/>
          </a:xfrm>
          <a:prstGeom prst="rect">
            <a:avLst/>
          </a:prstGeom>
          <a:solidFill>
            <a:schemeClr val="accent4">
              <a:alpha val="2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81" name="Google Shape;381;p27"/>
          <p:cNvSpPr/>
          <p:nvPr/>
        </p:nvSpPr>
        <p:spPr>
          <a:xfrm flipH="1" rot="10800000">
            <a:off x="9356643" y="0"/>
            <a:ext cx="2835357" cy="1480837"/>
          </a:xfrm>
          <a:custGeom>
            <a:rect b="b" l="l" r="r" t="t"/>
            <a:pathLst>
              <a:path extrusionOk="0" h="1480837" w="2835357">
                <a:moveTo>
                  <a:pt x="2835357" y="1480837"/>
                </a:moveTo>
                <a:lnTo>
                  <a:pt x="0" y="1480837"/>
                </a:lnTo>
                <a:lnTo>
                  <a:pt x="1552727" y="0"/>
                </a:lnTo>
                <a:lnTo>
                  <a:pt x="2835357" y="1223245"/>
                </a:lnTo>
                <a:close/>
              </a:path>
            </a:pathLst>
          </a:custGeom>
          <a:solidFill>
            <a:schemeClr val="accent4">
              <a:alpha val="2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82" name="Google Shape;382;p27"/>
          <p:cNvSpPr/>
          <p:nvPr/>
        </p:nvSpPr>
        <p:spPr>
          <a:xfrm flipH="1">
            <a:off x="7976344" y="6115501"/>
            <a:ext cx="1494513" cy="742499"/>
          </a:xfrm>
          <a:prstGeom prst="triangle">
            <a:avLst>
              <a:gd fmla="val 50000" name="adj"/>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Diagram&#10;&#10;Description automatically generated" id="383" name="Google Shape;383;p27"/>
          <p:cNvPicPr preferRelativeResize="0"/>
          <p:nvPr>
            <p:ph idx="1" type="body"/>
          </p:nvPr>
        </p:nvPicPr>
        <p:blipFill rotWithShape="1">
          <a:blip r:embed="rId3">
            <a:alphaModFix/>
          </a:blip>
          <a:srcRect b="0" l="0" r="0" t="0"/>
          <a:stretch/>
        </p:blipFill>
        <p:spPr>
          <a:xfrm>
            <a:off x="798650" y="385476"/>
            <a:ext cx="10708543" cy="6157412"/>
          </a:xfrm>
          <a:prstGeom prst="rect">
            <a:avLst/>
          </a:prstGeom>
          <a:noFill/>
          <a:ln>
            <a:noFill/>
          </a:ln>
        </p:spPr>
      </p:pic>
      <p:sp>
        <p:nvSpPr>
          <p:cNvPr id="384" name="Google Shape;384;p27"/>
          <p:cNvSpPr/>
          <p:nvPr/>
        </p:nvSpPr>
        <p:spPr>
          <a:xfrm flipH="1">
            <a:off x="7604080" y="6453143"/>
            <a:ext cx="814903" cy="404857"/>
          </a:xfrm>
          <a:prstGeom prst="triangle">
            <a:avLst>
              <a:gd fmla="val 50000" name="adj"/>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9" name="Shape 389"/>
        <p:cNvGrpSpPr/>
        <p:nvPr/>
      </p:nvGrpSpPr>
      <p:grpSpPr>
        <a:xfrm>
          <a:off x="0" y="0"/>
          <a:ext cx="0" cy="0"/>
          <a:chOff x="0" y="0"/>
          <a:chExt cx="0" cy="0"/>
        </a:xfrm>
      </p:grpSpPr>
      <p:sp>
        <p:nvSpPr>
          <p:cNvPr id="390" name="Google Shape;390;p28"/>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91" name="Google Shape;391;p28"/>
          <p:cNvGrpSpPr/>
          <p:nvPr/>
        </p:nvGrpSpPr>
        <p:grpSpPr>
          <a:xfrm>
            <a:off x="4" y="1216597"/>
            <a:ext cx="731521" cy="673460"/>
            <a:chOff x="3940602" y="308034"/>
            <a:chExt cx="2116791" cy="3428999"/>
          </a:xfrm>
        </p:grpSpPr>
        <p:sp>
          <p:nvSpPr>
            <p:cNvPr id="392" name="Google Shape;392;p28"/>
            <p:cNvSpPr/>
            <p:nvPr/>
          </p:nvSpPr>
          <p:spPr>
            <a:xfrm>
              <a:off x="3940602"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3" name="Google Shape;393;p28"/>
            <p:cNvSpPr/>
            <p:nvPr/>
          </p:nvSpPr>
          <p:spPr>
            <a:xfrm>
              <a:off x="4715626"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4" name="Google Shape;394;p28"/>
            <p:cNvSpPr/>
            <p:nvPr/>
          </p:nvSpPr>
          <p:spPr>
            <a:xfrm>
              <a:off x="5490650"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395" name="Google Shape;395;p28"/>
          <p:cNvSpPr/>
          <p:nvPr/>
        </p:nvSpPr>
        <p:spPr>
          <a:xfrm>
            <a:off x="640079" y="613954"/>
            <a:ext cx="10907487" cy="1894116"/>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6" name="Google Shape;396;p28"/>
          <p:cNvSpPr txBox="1"/>
          <p:nvPr>
            <p:ph type="title"/>
          </p:nvPr>
        </p:nvSpPr>
        <p:spPr>
          <a:xfrm>
            <a:off x="1043631" y="809898"/>
            <a:ext cx="9942716" cy="15544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Calibri"/>
              <a:buNone/>
            </a:pPr>
            <a:r>
              <a:rPr b="1" lang="en-US" sz="4800"/>
              <a:t>Reducing Fear and Avoidance</a:t>
            </a:r>
            <a:endParaRPr/>
          </a:p>
        </p:txBody>
      </p:sp>
      <p:sp>
        <p:nvSpPr>
          <p:cNvPr id="397" name="Google Shape;397;p28"/>
          <p:cNvSpPr txBox="1"/>
          <p:nvPr>
            <p:ph idx="1" type="body"/>
          </p:nvPr>
        </p:nvSpPr>
        <p:spPr>
          <a:xfrm>
            <a:off x="1045028" y="3017522"/>
            <a:ext cx="9941319" cy="3124658"/>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sz="2400"/>
              <a:t>Help child learn that feeling fear and making mistakes are OK</a:t>
            </a:r>
            <a:endParaRPr/>
          </a:p>
          <a:p>
            <a:pPr indent="-228600" lvl="0" marL="228600" rtl="0" algn="l">
              <a:lnSpc>
                <a:spcPct val="90000"/>
              </a:lnSpc>
              <a:spcBef>
                <a:spcPts val="1000"/>
              </a:spcBef>
              <a:spcAft>
                <a:spcPts val="0"/>
              </a:spcAft>
              <a:buClr>
                <a:schemeClr val="dk1"/>
              </a:buClr>
              <a:buSzPts val="2400"/>
              <a:buChar char="•"/>
            </a:pPr>
            <a:r>
              <a:rPr lang="en-US" sz="2400"/>
              <a:t>Lots of practice on feared sounds, words, and situations</a:t>
            </a:r>
            <a:endParaRPr/>
          </a:p>
          <a:p>
            <a:pPr indent="-228600" lvl="0" marL="228600" rtl="0" algn="l">
              <a:lnSpc>
                <a:spcPct val="90000"/>
              </a:lnSpc>
              <a:spcBef>
                <a:spcPts val="1000"/>
              </a:spcBef>
              <a:spcAft>
                <a:spcPts val="0"/>
              </a:spcAft>
              <a:buClr>
                <a:schemeClr val="dk1"/>
              </a:buClr>
              <a:buSzPts val="2400"/>
              <a:buChar char="•"/>
            </a:pPr>
            <a:r>
              <a:rPr lang="en-US" sz="2400"/>
              <a:t>Help child find support in other children who stutter or friends; role play</a:t>
            </a:r>
            <a:endParaRPr/>
          </a:p>
          <a:p>
            <a:pPr indent="-228600" lvl="0" marL="228600" rtl="0" algn="l">
              <a:lnSpc>
                <a:spcPct val="90000"/>
              </a:lnSpc>
              <a:spcBef>
                <a:spcPts val="1000"/>
              </a:spcBef>
              <a:spcAft>
                <a:spcPts val="0"/>
              </a:spcAft>
              <a:buClr>
                <a:srgbClr val="FF9900"/>
              </a:buClr>
              <a:buSzPts val="2400"/>
              <a:buChar char="•"/>
            </a:pPr>
            <a:r>
              <a:rPr b="1" lang="en-US" sz="2400">
                <a:solidFill>
                  <a:srgbClr val="FF9900"/>
                </a:solidFill>
              </a:rPr>
              <a:t>Being Open about Stuttering</a:t>
            </a:r>
            <a:endParaRPr/>
          </a:p>
          <a:p>
            <a:pPr indent="-228600" lvl="0" marL="228600" rtl="0" algn="l">
              <a:lnSpc>
                <a:spcPct val="90000"/>
              </a:lnSpc>
              <a:spcBef>
                <a:spcPts val="1000"/>
              </a:spcBef>
              <a:spcAft>
                <a:spcPts val="0"/>
              </a:spcAft>
              <a:buClr>
                <a:schemeClr val="dk1"/>
              </a:buClr>
              <a:buSzPts val="2400"/>
              <a:buChar char="•"/>
            </a:pPr>
            <a:r>
              <a:rPr lang="en-US" sz="2400"/>
              <a:t>Help child develop casual comments about his stuttering</a:t>
            </a:r>
            <a:endParaRPr/>
          </a:p>
          <a:p>
            <a:pPr indent="-228600" lvl="0" marL="228600" rtl="0" algn="l">
              <a:lnSpc>
                <a:spcPct val="90000"/>
              </a:lnSpc>
              <a:spcBef>
                <a:spcPts val="1000"/>
              </a:spcBef>
              <a:spcAft>
                <a:spcPts val="0"/>
              </a:spcAft>
              <a:buClr>
                <a:schemeClr val="dk1"/>
              </a:buClr>
              <a:buSzPts val="2400"/>
              <a:buChar char="•"/>
            </a:pPr>
            <a:r>
              <a:rPr lang="en-US" sz="2400"/>
              <a:t>Help child talk to teachers and classmates about stuttering</a:t>
            </a:r>
            <a:endParaRPr/>
          </a:p>
          <a:p>
            <a:pPr indent="-76200" lvl="0" marL="228600" rtl="0" algn="l">
              <a:lnSpc>
                <a:spcPct val="90000"/>
              </a:lnSpc>
              <a:spcBef>
                <a:spcPts val="1000"/>
              </a:spcBef>
              <a:spcAft>
                <a:spcPts val="0"/>
              </a:spcAft>
              <a:buClr>
                <a:schemeClr val="dk1"/>
              </a:buClr>
              <a:buSzPts val="2400"/>
              <a:buNone/>
            </a:pPr>
            <a:r>
              <a:t/>
            </a:r>
            <a:endParaRPr sz="2400"/>
          </a:p>
          <a:p>
            <a:pPr indent="-76200" lvl="0" marL="228600" rtl="0" algn="l">
              <a:lnSpc>
                <a:spcPct val="90000"/>
              </a:lnSpc>
              <a:spcBef>
                <a:spcPts val="1000"/>
              </a:spcBef>
              <a:spcAft>
                <a:spcPts val="0"/>
              </a:spcAft>
              <a:buClr>
                <a:schemeClr val="dk1"/>
              </a:buClr>
              <a:buSzPts val="2400"/>
              <a:buNone/>
            </a:pPr>
            <a:r>
              <a:t/>
            </a:r>
            <a:endParaRPr sz="2400"/>
          </a:p>
        </p:txBody>
      </p:sp>
      <p:cxnSp>
        <p:nvCxnSpPr>
          <p:cNvPr id="398" name="Google Shape;398;p28"/>
          <p:cNvCxnSpPr/>
          <p:nvPr/>
        </p:nvCxnSpPr>
        <p:spPr>
          <a:xfrm rot="10800000">
            <a:off x="838200" y="6485313"/>
            <a:ext cx="10515600" cy="0"/>
          </a:xfrm>
          <a:prstGeom prst="straightConnector1">
            <a:avLst/>
          </a:prstGeom>
          <a:noFill/>
          <a:ln cap="flat" cmpd="sng" w="57150">
            <a:solidFill>
              <a:schemeClr val="accent4"/>
            </a:solidFill>
            <a:prstDash val="solid"/>
            <a:miter lim="800000"/>
            <a:headEnd len="sm" w="sm" type="none"/>
            <a:tailEnd len="sm" w="sm" type="non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3" name="Shape 403"/>
        <p:cNvGrpSpPr/>
        <p:nvPr/>
      </p:nvGrpSpPr>
      <p:grpSpPr>
        <a:xfrm>
          <a:off x="0" y="0"/>
          <a:ext cx="0" cy="0"/>
          <a:chOff x="0" y="0"/>
          <a:chExt cx="0" cy="0"/>
        </a:xfrm>
      </p:grpSpPr>
      <p:sp>
        <p:nvSpPr>
          <p:cNvPr id="404" name="Google Shape;404;p29"/>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405" name="Google Shape;405;p29"/>
          <p:cNvGrpSpPr/>
          <p:nvPr/>
        </p:nvGrpSpPr>
        <p:grpSpPr>
          <a:xfrm>
            <a:off x="74300" y="2385102"/>
            <a:ext cx="574091" cy="2087796"/>
            <a:chOff x="209668" y="2857422"/>
            <a:chExt cx="463662" cy="2087796"/>
          </a:xfrm>
        </p:grpSpPr>
        <p:sp>
          <p:nvSpPr>
            <p:cNvPr id="406" name="Google Shape;406;p29"/>
            <p:cNvSpPr/>
            <p:nvPr/>
          </p:nvSpPr>
          <p:spPr>
            <a:xfrm rot="10800000">
              <a:off x="423947" y="2857422"/>
              <a:ext cx="249383" cy="208779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407" name="Google Shape;407;p29"/>
            <p:cNvCxnSpPr/>
            <p:nvPr/>
          </p:nvCxnSpPr>
          <p:spPr>
            <a:xfrm flipH="1">
              <a:off x="209668" y="2857423"/>
              <a:ext cx="1" cy="2087795"/>
            </a:xfrm>
            <a:prstGeom prst="straightConnector1">
              <a:avLst/>
            </a:prstGeom>
            <a:noFill/>
            <a:ln cap="flat" cmpd="sng" w="177800">
              <a:solidFill>
                <a:schemeClr val="accent4"/>
              </a:solidFill>
              <a:prstDash val="solid"/>
              <a:miter lim="800000"/>
              <a:headEnd len="sm" w="sm" type="none"/>
              <a:tailEnd len="sm" w="sm" type="none"/>
            </a:ln>
          </p:spPr>
        </p:cxnSp>
      </p:grpSp>
      <p:sp>
        <p:nvSpPr>
          <p:cNvPr id="408" name="Google Shape;408;p29"/>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9" name="Google Shape;409;p29"/>
          <p:cNvSpPr/>
          <p:nvPr/>
        </p:nvSpPr>
        <p:spPr>
          <a:xfrm>
            <a:off x="579528" y="631767"/>
            <a:ext cx="11111729" cy="5752404"/>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0" name="Google Shape;410;p29"/>
          <p:cNvSpPr txBox="1"/>
          <p:nvPr>
            <p:ph type="title"/>
          </p:nvPr>
        </p:nvSpPr>
        <p:spPr>
          <a:xfrm>
            <a:off x="1153618" y="1239927"/>
            <a:ext cx="4008586" cy="46805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9900"/>
              </a:buClr>
              <a:buSzPts val="5200"/>
              <a:buFont typeface="Arial Black"/>
              <a:buNone/>
            </a:pPr>
            <a:r>
              <a:rPr b="1" lang="en-US" sz="5200">
                <a:solidFill>
                  <a:srgbClr val="FF9900"/>
                </a:solidFill>
                <a:latin typeface="Arial Black"/>
                <a:ea typeface="Arial Black"/>
                <a:cs typeface="Arial Black"/>
                <a:sym typeface="Arial Black"/>
              </a:rPr>
              <a:t>Disclosure</a:t>
            </a:r>
            <a:r>
              <a:rPr b="1" lang="en-US" sz="5200">
                <a:latin typeface="Arial Black"/>
                <a:ea typeface="Arial Black"/>
                <a:cs typeface="Arial Black"/>
                <a:sym typeface="Arial Black"/>
              </a:rPr>
              <a:t> </a:t>
            </a:r>
            <a:endParaRPr/>
          </a:p>
        </p:txBody>
      </p:sp>
      <p:sp>
        <p:nvSpPr>
          <p:cNvPr id="411" name="Google Shape;411;p29"/>
          <p:cNvSpPr txBox="1"/>
          <p:nvPr>
            <p:ph idx="1" type="body"/>
          </p:nvPr>
        </p:nvSpPr>
        <p:spPr>
          <a:xfrm>
            <a:off x="6291923" y="1239927"/>
            <a:ext cx="4971824" cy="4680583"/>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600"/>
              <a:buChar char="•"/>
            </a:pPr>
            <a:r>
              <a:rPr lang="en-US" sz="1600"/>
              <a:t>What is it?</a:t>
            </a:r>
            <a:endParaRPr/>
          </a:p>
          <a:p>
            <a:pPr indent="-228600" lvl="1" marL="685800" rtl="0" algn="l">
              <a:lnSpc>
                <a:spcPct val="90000"/>
              </a:lnSpc>
              <a:spcBef>
                <a:spcPts val="500"/>
              </a:spcBef>
              <a:spcAft>
                <a:spcPts val="0"/>
              </a:spcAft>
              <a:buClr>
                <a:schemeClr val="dk1"/>
              </a:buClr>
              <a:buSzPts val="1600"/>
              <a:buChar char="•"/>
            </a:pPr>
            <a:r>
              <a:rPr lang="en-US" sz="1600"/>
              <a:t>Child chooses to openly acknowledges own stuttering to listeners </a:t>
            </a:r>
            <a:endParaRPr/>
          </a:p>
          <a:p>
            <a:pPr indent="-228600" lvl="1" marL="685800" rtl="0" algn="l">
              <a:lnSpc>
                <a:spcPct val="90000"/>
              </a:lnSpc>
              <a:spcBef>
                <a:spcPts val="500"/>
              </a:spcBef>
              <a:spcAft>
                <a:spcPts val="0"/>
              </a:spcAft>
              <a:buClr>
                <a:schemeClr val="dk1"/>
              </a:buClr>
              <a:buSzPts val="1600"/>
              <a:buFont typeface="Calibri"/>
              <a:buNone/>
            </a:pPr>
            <a:r>
              <a:t/>
            </a:r>
            <a:endParaRPr sz="1600"/>
          </a:p>
          <a:p>
            <a:pPr indent="-228600" lvl="0" marL="228600" rtl="0" algn="l">
              <a:lnSpc>
                <a:spcPct val="90000"/>
              </a:lnSpc>
              <a:spcBef>
                <a:spcPts val="1000"/>
              </a:spcBef>
              <a:spcAft>
                <a:spcPts val="0"/>
              </a:spcAft>
              <a:buClr>
                <a:schemeClr val="dk1"/>
              </a:buClr>
              <a:buSzPts val="1600"/>
              <a:buChar char="•"/>
            </a:pPr>
            <a:r>
              <a:rPr lang="en-US" sz="1600"/>
              <a:t>Why use it?</a:t>
            </a:r>
            <a:endParaRPr/>
          </a:p>
          <a:p>
            <a:pPr indent="-228600" lvl="1" marL="685800" rtl="0" algn="l">
              <a:lnSpc>
                <a:spcPct val="90000"/>
              </a:lnSpc>
              <a:spcBef>
                <a:spcPts val="500"/>
              </a:spcBef>
              <a:spcAft>
                <a:spcPts val="0"/>
              </a:spcAft>
              <a:buClr>
                <a:schemeClr val="dk1"/>
              </a:buClr>
              <a:buSzPts val="1600"/>
              <a:buChar char="•"/>
            </a:pPr>
            <a:r>
              <a:rPr lang="en-US" sz="1600"/>
              <a:t>Allows the child to take control of the situation</a:t>
            </a:r>
            <a:endParaRPr/>
          </a:p>
          <a:p>
            <a:pPr indent="-228600" lvl="1" marL="685800" rtl="0" algn="l">
              <a:lnSpc>
                <a:spcPct val="90000"/>
              </a:lnSpc>
              <a:spcBef>
                <a:spcPts val="500"/>
              </a:spcBef>
              <a:spcAft>
                <a:spcPts val="0"/>
              </a:spcAft>
              <a:buClr>
                <a:schemeClr val="dk1"/>
              </a:buClr>
              <a:buSzPts val="1600"/>
              <a:buChar char="•"/>
            </a:pPr>
            <a:r>
              <a:rPr lang="en-US" sz="1600"/>
              <a:t>It promotes openness about using techniques</a:t>
            </a:r>
            <a:endParaRPr/>
          </a:p>
          <a:p>
            <a:pPr indent="-228600" lvl="1" marL="685800" rtl="0" algn="l">
              <a:lnSpc>
                <a:spcPct val="90000"/>
              </a:lnSpc>
              <a:spcBef>
                <a:spcPts val="500"/>
              </a:spcBef>
              <a:spcAft>
                <a:spcPts val="0"/>
              </a:spcAft>
              <a:buClr>
                <a:schemeClr val="dk1"/>
              </a:buClr>
              <a:buSzPts val="1600"/>
              <a:buChar char="•"/>
            </a:pPr>
            <a:r>
              <a:rPr lang="en-US" sz="1600"/>
              <a:t>Helps listeners know what to expect</a:t>
            </a:r>
            <a:endParaRPr/>
          </a:p>
          <a:p>
            <a:pPr indent="-228600" lvl="1" marL="685800" rtl="0" algn="l">
              <a:lnSpc>
                <a:spcPct val="90000"/>
              </a:lnSpc>
              <a:spcBef>
                <a:spcPts val="500"/>
              </a:spcBef>
              <a:spcAft>
                <a:spcPts val="0"/>
              </a:spcAft>
              <a:buClr>
                <a:schemeClr val="dk1"/>
              </a:buClr>
              <a:buSzPts val="1600"/>
              <a:buChar char="•"/>
            </a:pPr>
            <a:r>
              <a:rPr lang="en-US" sz="1600"/>
              <a:t>Informs listeners what the client wants them to do</a:t>
            </a:r>
            <a:endParaRPr/>
          </a:p>
          <a:p>
            <a:pPr indent="-127000" lvl="1" marL="685800" rtl="0" algn="l">
              <a:lnSpc>
                <a:spcPct val="90000"/>
              </a:lnSpc>
              <a:spcBef>
                <a:spcPts val="500"/>
              </a:spcBef>
              <a:spcAft>
                <a:spcPts val="0"/>
              </a:spcAft>
              <a:buClr>
                <a:schemeClr val="dk1"/>
              </a:buClr>
              <a:buSzPts val="1600"/>
              <a:buNone/>
            </a:pPr>
            <a:r>
              <a:t/>
            </a:r>
            <a:endParaRPr sz="1600"/>
          </a:p>
          <a:p>
            <a:pPr indent="-228600" lvl="0" marL="228600" rtl="0" algn="l">
              <a:lnSpc>
                <a:spcPct val="90000"/>
              </a:lnSpc>
              <a:spcBef>
                <a:spcPts val="1000"/>
              </a:spcBef>
              <a:spcAft>
                <a:spcPts val="0"/>
              </a:spcAft>
              <a:buClr>
                <a:schemeClr val="dk1"/>
              </a:buClr>
              <a:buSzPts val="1600"/>
              <a:buChar char="•"/>
            </a:pPr>
            <a:r>
              <a:rPr lang="en-US" sz="1600"/>
              <a:t>When to use it?</a:t>
            </a:r>
            <a:endParaRPr/>
          </a:p>
          <a:p>
            <a:pPr indent="-228600" lvl="1" marL="685800" rtl="0" algn="l">
              <a:lnSpc>
                <a:spcPct val="90000"/>
              </a:lnSpc>
              <a:spcBef>
                <a:spcPts val="500"/>
              </a:spcBef>
              <a:spcAft>
                <a:spcPts val="0"/>
              </a:spcAft>
              <a:buClr>
                <a:schemeClr val="dk1"/>
              </a:buClr>
              <a:buSzPts val="1600"/>
              <a:buChar char="•"/>
            </a:pPr>
            <a:r>
              <a:rPr lang="en-US" sz="1600"/>
              <a:t>Like other tools, it should occur in a hierarchy (e.g., family, friends, group therapy, teachers/co-workers, strangers)</a:t>
            </a:r>
            <a:endParaRPr/>
          </a:p>
          <a:p>
            <a:pPr indent="-228600" lvl="1" marL="685800" rtl="0" algn="l">
              <a:lnSpc>
                <a:spcPct val="90000"/>
              </a:lnSpc>
              <a:spcBef>
                <a:spcPts val="500"/>
              </a:spcBef>
              <a:spcAft>
                <a:spcPts val="0"/>
              </a:spcAft>
              <a:buClr>
                <a:schemeClr val="dk1"/>
              </a:buClr>
              <a:buSzPts val="1600"/>
              <a:buChar char="•"/>
            </a:pPr>
            <a:r>
              <a:rPr lang="en-US" sz="1600"/>
              <a:t>At the beginning of a conversation or presentation</a:t>
            </a:r>
            <a:endParaRPr/>
          </a:p>
          <a:p>
            <a:pPr indent="-127000" lvl="1" marL="685800" rtl="0" algn="l">
              <a:lnSpc>
                <a:spcPct val="90000"/>
              </a:lnSpc>
              <a:spcBef>
                <a:spcPts val="500"/>
              </a:spcBef>
              <a:spcAft>
                <a:spcPts val="0"/>
              </a:spcAft>
              <a:buClr>
                <a:schemeClr val="dk1"/>
              </a:buClr>
              <a:buSzPts val="1600"/>
              <a:buNone/>
            </a:pPr>
            <a:r>
              <a:t/>
            </a:r>
            <a:endParaRPr sz="1600"/>
          </a:p>
          <a:p>
            <a:pPr indent="-127000" lvl="1" marL="685800" rtl="0" algn="l">
              <a:lnSpc>
                <a:spcPct val="90000"/>
              </a:lnSpc>
              <a:spcBef>
                <a:spcPts val="500"/>
              </a:spcBef>
              <a:spcAft>
                <a:spcPts val="0"/>
              </a:spcAft>
              <a:buClr>
                <a:schemeClr val="dk1"/>
              </a:buClr>
              <a:buSzPts val="1600"/>
              <a:buNone/>
            </a:pPr>
            <a:r>
              <a:t/>
            </a:r>
            <a:endParaRPr sz="16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3" name="Shape 113"/>
        <p:cNvGrpSpPr/>
        <p:nvPr/>
      </p:nvGrpSpPr>
      <p:grpSpPr>
        <a:xfrm>
          <a:off x="0" y="0"/>
          <a:ext cx="0" cy="0"/>
          <a:chOff x="0" y="0"/>
          <a:chExt cx="0" cy="0"/>
        </a:xfrm>
      </p:grpSpPr>
      <p:sp>
        <p:nvSpPr>
          <p:cNvPr id="114" name="Google Shape;114;p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5" name="Google Shape;115;p3"/>
          <p:cNvSpPr/>
          <p:nvPr/>
        </p:nvSpPr>
        <p:spPr>
          <a:xfrm>
            <a:off x="4770782" y="0"/>
            <a:ext cx="7421217" cy="6857999"/>
          </a:xfrm>
          <a:prstGeom prst="rect">
            <a:avLst/>
          </a:pr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dhesive notes on glass wall" id="116" name="Google Shape;116;p3"/>
          <p:cNvPicPr preferRelativeResize="0"/>
          <p:nvPr/>
        </p:nvPicPr>
        <p:blipFill rotWithShape="1">
          <a:blip r:embed="rId3">
            <a:alphaModFix/>
          </a:blip>
          <a:srcRect b="-1" l="16207" r="16616" t="0"/>
          <a:stretch/>
        </p:blipFill>
        <p:spPr>
          <a:xfrm>
            <a:off x="20" y="10"/>
            <a:ext cx="6901711" cy="6857990"/>
          </a:xfrm>
          <a:custGeom>
            <a:rect b="b" l="l" r="r" t="t"/>
            <a:pathLst>
              <a:path extrusionOk="0" h="6858000" w="6901731">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ln>
            <a:noFill/>
          </a:ln>
        </p:spPr>
      </p:pic>
      <p:sp>
        <p:nvSpPr>
          <p:cNvPr id="117" name="Google Shape;117;p3"/>
          <p:cNvSpPr txBox="1"/>
          <p:nvPr>
            <p:ph idx="1" type="body"/>
          </p:nvPr>
        </p:nvSpPr>
        <p:spPr>
          <a:xfrm>
            <a:off x="6901732" y="1588168"/>
            <a:ext cx="5001510" cy="5133473"/>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chemeClr val="dk1"/>
              </a:buClr>
              <a:buSzPct val="100000"/>
              <a:buChar char="•"/>
            </a:pPr>
            <a:r>
              <a:rPr lang="en-US"/>
              <a:t>What is stuttering</a:t>
            </a:r>
            <a:endParaRPr/>
          </a:p>
          <a:p>
            <a:pPr indent="-228600" lvl="1" marL="685800" rtl="0" algn="l">
              <a:lnSpc>
                <a:spcPct val="90000"/>
              </a:lnSpc>
              <a:spcBef>
                <a:spcPts val="500"/>
              </a:spcBef>
              <a:spcAft>
                <a:spcPts val="0"/>
              </a:spcAft>
              <a:buClr>
                <a:schemeClr val="dk1"/>
              </a:buClr>
              <a:buSzPct val="100000"/>
              <a:buChar char="•"/>
            </a:pPr>
            <a:r>
              <a:rPr lang="en-US"/>
              <a:t>Facts about stuttering</a:t>
            </a:r>
            <a:endParaRPr/>
          </a:p>
          <a:p>
            <a:pPr indent="-228600" lvl="1" marL="685800" rtl="0" algn="l">
              <a:lnSpc>
                <a:spcPct val="90000"/>
              </a:lnSpc>
              <a:spcBef>
                <a:spcPts val="500"/>
              </a:spcBef>
              <a:spcAft>
                <a:spcPts val="0"/>
              </a:spcAft>
              <a:buClr>
                <a:schemeClr val="dk1"/>
              </a:buClr>
              <a:buSzPct val="100000"/>
              <a:buChar char="•"/>
            </a:pPr>
            <a:r>
              <a:rPr lang="en-US"/>
              <a:t>Spontaneous recovery</a:t>
            </a:r>
            <a:endParaRPr/>
          </a:p>
          <a:p>
            <a:pPr indent="-228600" lvl="0" marL="228600" rtl="0" algn="l">
              <a:lnSpc>
                <a:spcPct val="90000"/>
              </a:lnSpc>
              <a:spcBef>
                <a:spcPts val="1000"/>
              </a:spcBef>
              <a:spcAft>
                <a:spcPts val="0"/>
              </a:spcAft>
              <a:buClr>
                <a:schemeClr val="dk1"/>
              </a:buClr>
              <a:buSzPct val="100000"/>
              <a:buChar char="•"/>
            </a:pPr>
            <a:r>
              <a:rPr lang="en-US"/>
              <a:t>Assessment </a:t>
            </a:r>
            <a:endParaRPr/>
          </a:p>
          <a:p>
            <a:pPr indent="-228600" lvl="1" marL="685800" rtl="0" algn="l">
              <a:lnSpc>
                <a:spcPct val="90000"/>
              </a:lnSpc>
              <a:spcBef>
                <a:spcPts val="500"/>
              </a:spcBef>
              <a:spcAft>
                <a:spcPts val="0"/>
              </a:spcAft>
              <a:buClr>
                <a:schemeClr val="dk1"/>
              </a:buClr>
              <a:buSzPct val="100000"/>
              <a:buChar char="•"/>
            </a:pPr>
            <a:r>
              <a:rPr lang="en-US"/>
              <a:t>Establish profile of difficulties and strengths</a:t>
            </a:r>
            <a:endParaRPr/>
          </a:p>
          <a:p>
            <a:pPr indent="-228600" lvl="1" marL="685800" rtl="0" algn="l">
              <a:lnSpc>
                <a:spcPct val="90000"/>
              </a:lnSpc>
              <a:spcBef>
                <a:spcPts val="500"/>
              </a:spcBef>
              <a:spcAft>
                <a:spcPts val="0"/>
              </a:spcAft>
              <a:buClr>
                <a:schemeClr val="dk1"/>
              </a:buClr>
              <a:buSzPct val="100000"/>
              <a:buChar char="•"/>
            </a:pPr>
            <a:r>
              <a:rPr lang="en-US"/>
              <a:t>Tools to use</a:t>
            </a:r>
            <a:endParaRPr/>
          </a:p>
          <a:p>
            <a:pPr indent="-228600" lvl="0" marL="228600" rtl="0" algn="l">
              <a:lnSpc>
                <a:spcPct val="90000"/>
              </a:lnSpc>
              <a:spcBef>
                <a:spcPts val="1000"/>
              </a:spcBef>
              <a:spcAft>
                <a:spcPts val="0"/>
              </a:spcAft>
              <a:buClr>
                <a:schemeClr val="dk1"/>
              </a:buClr>
              <a:buSzPct val="100000"/>
              <a:buChar char="•"/>
            </a:pPr>
            <a:r>
              <a:rPr lang="en-US"/>
              <a:t>Perceptions of those who stutter</a:t>
            </a:r>
            <a:endParaRPr/>
          </a:p>
          <a:p>
            <a:pPr indent="-228600" lvl="1" marL="685800" rtl="0" algn="l">
              <a:lnSpc>
                <a:spcPct val="90000"/>
              </a:lnSpc>
              <a:spcBef>
                <a:spcPts val="500"/>
              </a:spcBef>
              <a:spcAft>
                <a:spcPts val="0"/>
              </a:spcAft>
              <a:buClr>
                <a:schemeClr val="dk1"/>
              </a:buClr>
              <a:buSzPct val="100000"/>
              <a:buChar char="•"/>
            </a:pPr>
            <a:r>
              <a:rPr lang="en-US"/>
              <a:t>Setting treatment goals</a:t>
            </a:r>
            <a:endParaRPr/>
          </a:p>
          <a:p>
            <a:pPr indent="-228600" lvl="0" marL="228600" rtl="0" algn="l">
              <a:lnSpc>
                <a:spcPct val="90000"/>
              </a:lnSpc>
              <a:spcBef>
                <a:spcPts val="1000"/>
              </a:spcBef>
              <a:spcAft>
                <a:spcPts val="0"/>
              </a:spcAft>
              <a:buClr>
                <a:schemeClr val="dk1"/>
              </a:buClr>
              <a:buSzPct val="100000"/>
              <a:buChar char="•"/>
            </a:pPr>
            <a:r>
              <a:rPr lang="en-US"/>
              <a:t>Treatment for school-age children</a:t>
            </a:r>
            <a:endParaRPr/>
          </a:p>
          <a:p>
            <a:pPr indent="-228600" lvl="1" marL="685800" rtl="0" algn="l">
              <a:lnSpc>
                <a:spcPct val="90000"/>
              </a:lnSpc>
              <a:spcBef>
                <a:spcPts val="500"/>
              </a:spcBef>
              <a:spcAft>
                <a:spcPts val="0"/>
              </a:spcAft>
              <a:buClr>
                <a:schemeClr val="dk1"/>
              </a:buClr>
              <a:buSzPct val="100000"/>
              <a:buChar char="•"/>
            </a:pPr>
            <a:r>
              <a:rPr lang="en-US"/>
              <a:t>Affective</a:t>
            </a:r>
            <a:endParaRPr/>
          </a:p>
          <a:p>
            <a:pPr indent="-228600" lvl="1" marL="685800" rtl="0" algn="l">
              <a:lnSpc>
                <a:spcPct val="90000"/>
              </a:lnSpc>
              <a:spcBef>
                <a:spcPts val="500"/>
              </a:spcBef>
              <a:spcAft>
                <a:spcPts val="0"/>
              </a:spcAft>
              <a:buClr>
                <a:schemeClr val="dk1"/>
              </a:buClr>
              <a:buSzPct val="100000"/>
              <a:buChar char="•"/>
            </a:pPr>
            <a:r>
              <a:rPr lang="en-US"/>
              <a:t>Behavioral </a:t>
            </a:r>
            <a:endParaRPr/>
          </a:p>
          <a:p>
            <a:pPr indent="-228600" lvl="1" marL="685800" rtl="0" algn="l">
              <a:lnSpc>
                <a:spcPct val="90000"/>
              </a:lnSpc>
              <a:spcBef>
                <a:spcPts val="500"/>
              </a:spcBef>
              <a:spcAft>
                <a:spcPts val="0"/>
              </a:spcAft>
              <a:buClr>
                <a:schemeClr val="dk1"/>
              </a:buClr>
              <a:buSzPct val="100000"/>
              <a:buChar char="•"/>
            </a:pPr>
            <a:r>
              <a:rPr lang="en-US"/>
              <a:t>Cognitive</a:t>
            </a:r>
            <a:endParaRPr/>
          </a:p>
        </p:txBody>
      </p:sp>
      <p:sp>
        <p:nvSpPr>
          <p:cNvPr id="118" name="Google Shape;118;p3"/>
          <p:cNvSpPr txBox="1"/>
          <p:nvPr/>
        </p:nvSpPr>
        <p:spPr>
          <a:xfrm>
            <a:off x="7320466" y="272718"/>
            <a:ext cx="4140014" cy="1330839"/>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FF9900"/>
              </a:buClr>
              <a:buSzPts val="4400"/>
              <a:buFont typeface="Arial Black"/>
              <a:buNone/>
            </a:pPr>
            <a:r>
              <a:rPr b="1" lang="en-US" sz="4400">
                <a:solidFill>
                  <a:srgbClr val="FF9900"/>
                </a:solidFill>
                <a:latin typeface="Arial Black"/>
                <a:ea typeface="Arial Black"/>
                <a:cs typeface="Arial Black"/>
                <a:sym typeface="Arial Black"/>
              </a:rPr>
              <a:t>Objectives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9900"/>
              </a:buClr>
              <a:buSzPts val="4400"/>
              <a:buFont typeface="Arial Black"/>
              <a:buNone/>
            </a:pPr>
            <a:r>
              <a:rPr b="1" lang="en-US">
                <a:solidFill>
                  <a:srgbClr val="FF9900"/>
                </a:solidFill>
                <a:latin typeface="Arial Black"/>
                <a:ea typeface="Arial Black"/>
                <a:cs typeface="Arial Black"/>
                <a:sym typeface="Arial Black"/>
              </a:rPr>
              <a:t>Addressing Teasing and Bullying</a:t>
            </a:r>
            <a:endParaRPr/>
          </a:p>
        </p:txBody>
      </p:sp>
      <p:sp>
        <p:nvSpPr>
          <p:cNvPr id="418" name="Google Shape;418;p30"/>
          <p:cNvSpPr txBox="1"/>
          <p:nvPr>
            <p:ph idx="1" type="body"/>
          </p:nvPr>
        </p:nvSpPr>
        <p:spPr>
          <a:xfrm>
            <a:off x="838200" y="1825625"/>
            <a:ext cx="10515600" cy="382079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(a) educate the child and others in their environment (e.g., teachers, peers, and parents) about bullying so they would understand the reasons children are bullied and learn techniques that help to reduce bullying, </a:t>
            </a:r>
            <a:endParaRPr/>
          </a:p>
          <a:p>
            <a:pPr indent="-228600" lvl="0" marL="228600" rtl="0" algn="l">
              <a:lnSpc>
                <a:spcPct val="90000"/>
              </a:lnSpc>
              <a:spcBef>
                <a:spcPts val="1000"/>
              </a:spcBef>
              <a:spcAft>
                <a:spcPts val="0"/>
              </a:spcAft>
              <a:buClr>
                <a:schemeClr val="dk1"/>
              </a:buClr>
              <a:buSzPts val="2800"/>
              <a:buChar char="•"/>
            </a:pPr>
            <a:r>
              <a:rPr lang="en-US"/>
              <a:t>(b) help the child learn and practice appropriate responses that minimize bullying, and </a:t>
            </a:r>
            <a:endParaRPr/>
          </a:p>
          <a:p>
            <a:pPr indent="-228600" lvl="0" marL="228600" rtl="0" algn="l">
              <a:lnSpc>
                <a:spcPct val="90000"/>
              </a:lnSpc>
              <a:spcBef>
                <a:spcPts val="1000"/>
              </a:spcBef>
              <a:spcAft>
                <a:spcPts val="0"/>
              </a:spcAft>
              <a:buClr>
                <a:schemeClr val="dk1"/>
              </a:buClr>
              <a:buSzPts val="2800"/>
              <a:buChar char="•"/>
            </a:pPr>
            <a:r>
              <a:rPr lang="en-US"/>
              <a:t>(c) reduce the likelihood that their classmates would engage in bullying behaviors, through self-disclosure about stuttering and education about both stuttering and bullying.</a:t>
            </a:r>
            <a:endParaRPr/>
          </a:p>
        </p:txBody>
      </p:sp>
      <p:sp>
        <p:nvSpPr>
          <p:cNvPr id="419" name="Google Shape;419;p30"/>
          <p:cNvSpPr txBox="1"/>
          <p:nvPr/>
        </p:nvSpPr>
        <p:spPr>
          <a:xfrm>
            <a:off x="838200" y="6195060"/>
            <a:ext cx="728853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9900"/>
              </a:buClr>
              <a:buSzPts val="1800"/>
              <a:buFont typeface="Calibri"/>
              <a:buNone/>
            </a:pPr>
            <a:r>
              <a:rPr b="0" i="0" lang="en-US" sz="1800" u="none" cap="none" strike="noStrike">
                <a:solidFill>
                  <a:srgbClr val="FF9900"/>
                </a:solidFill>
                <a:latin typeface="Calibri"/>
                <a:ea typeface="Calibri"/>
                <a:cs typeface="Calibri"/>
                <a:sym typeface="Calibri"/>
              </a:rPr>
              <a:t>Murphy, Yaruss, Quesal, (2007). Journal of Fluency Disorders, 32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4" name="Shape 424"/>
        <p:cNvGrpSpPr/>
        <p:nvPr/>
      </p:nvGrpSpPr>
      <p:grpSpPr>
        <a:xfrm>
          <a:off x="0" y="0"/>
          <a:ext cx="0" cy="0"/>
          <a:chOff x="0" y="0"/>
          <a:chExt cx="0" cy="0"/>
        </a:xfrm>
      </p:grpSpPr>
      <p:sp>
        <p:nvSpPr>
          <p:cNvPr id="425" name="Google Shape;425;p3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6" name="Google Shape;426;p31"/>
          <p:cNvSpPr txBox="1"/>
          <p:nvPr>
            <p:ph type="title"/>
          </p:nvPr>
        </p:nvSpPr>
        <p:spPr>
          <a:xfrm>
            <a:off x="761800" y="762001"/>
            <a:ext cx="5334197" cy="170824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9900"/>
              </a:buClr>
              <a:buSzPts val="4000"/>
              <a:buFont typeface="Arial Black"/>
              <a:buNone/>
            </a:pPr>
            <a:r>
              <a:rPr b="1" lang="en-US" sz="4000">
                <a:solidFill>
                  <a:srgbClr val="FF9900"/>
                </a:solidFill>
                <a:latin typeface="Arial Black"/>
                <a:ea typeface="Arial Black"/>
                <a:cs typeface="Arial Black"/>
                <a:sym typeface="Arial Black"/>
              </a:rPr>
              <a:t>OASES</a:t>
            </a:r>
            <a:endParaRPr/>
          </a:p>
        </p:txBody>
      </p:sp>
      <p:sp>
        <p:nvSpPr>
          <p:cNvPr id="427" name="Google Shape;427;p31"/>
          <p:cNvSpPr txBox="1"/>
          <p:nvPr>
            <p:ph idx="1" type="body"/>
          </p:nvPr>
        </p:nvSpPr>
        <p:spPr>
          <a:xfrm>
            <a:off x="761800" y="2470244"/>
            <a:ext cx="5334197" cy="3769835"/>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n-US" sz="2000"/>
              <a:t>Overall Assessment of the Speaker's Experience of Stuttering (OASES™)</a:t>
            </a:r>
            <a:endParaRPr/>
          </a:p>
          <a:p>
            <a:pPr indent="-228600" lvl="0" marL="228600" rtl="0" algn="l">
              <a:lnSpc>
                <a:spcPct val="90000"/>
              </a:lnSpc>
              <a:spcBef>
                <a:spcPts val="1000"/>
              </a:spcBef>
              <a:spcAft>
                <a:spcPts val="0"/>
              </a:spcAft>
              <a:buClr>
                <a:schemeClr val="dk1"/>
              </a:buClr>
              <a:buSzPts val="2000"/>
              <a:buChar char="•"/>
            </a:pPr>
            <a:r>
              <a:rPr lang="en-US" sz="2000"/>
              <a:t>OASES Response Forms have been developed and validated, with age-appropriate items and instructions for 3 age groups:</a:t>
            </a:r>
            <a:endParaRPr/>
          </a:p>
          <a:p>
            <a:pPr indent="-228600" lvl="0" marL="228600" rtl="0" algn="l">
              <a:lnSpc>
                <a:spcPct val="90000"/>
              </a:lnSpc>
              <a:spcBef>
                <a:spcPts val="1000"/>
              </a:spcBef>
              <a:spcAft>
                <a:spcPts val="0"/>
              </a:spcAft>
              <a:buClr>
                <a:schemeClr val="dk1"/>
              </a:buClr>
              <a:buSzPts val="2000"/>
              <a:buChar char="•"/>
            </a:pPr>
            <a:r>
              <a:rPr lang="en-US" sz="2000"/>
              <a:t>OASES-S: School-Age Children (ages 7-12; 60 items)</a:t>
            </a:r>
            <a:endParaRPr/>
          </a:p>
          <a:p>
            <a:pPr indent="-228600" lvl="0" marL="228600" rtl="0" algn="l">
              <a:lnSpc>
                <a:spcPct val="90000"/>
              </a:lnSpc>
              <a:spcBef>
                <a:spcPts val="1000"/>
              </a:spcBef>
              <a:spcAft>
                <a:spcPts val="0"/>
              </a:spcAft>
              <a:buClr>
                <a:schemeClr val="dk1"/>
              </a:buClr>
              <a:buSzPts val="2000"/>
              <a:buChar char="•"/>
            </a:pPr>
            <a:r>
              <a:rPr lang="en-US" sz="2000"/>
              <a:t>OASES-T: Teens (ages 13-17; 80 items)</a:t>
            </a:r>
            <a:endParaRPr/>
          </a:p>
          <a:p>
            <a:pPr indent="-228600" lvl="0" marL="228600" rtl="0" algn="l">
              <a:lnSpc>
                <a:spcPct val="90000"/>
              </a:lnSpc>
              <a:spcBef>
                <a:spcPts val="1000"/>
              </a:spcBef>
              <a:spcAft>
                <a:spcPts val="0"/>
              </a:spcAft>
              <a:buClr>
                <a:schemeClr val="dk1"/>
              </a:buClr>
              <a:buSzPts val="2000"/>
              <a:buChar char="•"/>
            </a:pPr>
            <a:r>
              <a:rPr lang="en-US" sz="2000"/>
              <a:t>OASES-A: Adults (ages 18 and above; 100 items)</a:t>
            </a:r>
            <a:endParaRPr/>
          </a:p>
        </p:txBody>
      </p:sp>
      <p:pic>
        <p:nvPicPr>
          <p:cNvPr descr="Numbers and symbols" id="428" name="Google Shape;428;p31"/>
          <p:cNvPicPr preferRelativeResize="0"/>
          <p:nvPr/>
        </p:nvPicPr>
        <p:blipFill rotWithShape="1">
          <a:blip r:embed="rId3">
            <a:alphaModFix/>
          </a:blip>
          <a:srcRect b="-1" l="27011" r="21152" t="0"/>
          <a:stretch/>
        </p:blipFill>
        <p:spPr>
          <a:xfrm>
            <a:off x="6857797" y="-10886"/>
            <a:ext cx="5334204" cy="6868886"/>
          </a:xfrm>
          <a:prstGeom prst="rect">
            <a:avLst/>
          </a:prstGeom>
          <a:noFill/>
          <a:ln>
            <a:noFill/>
          </a:ln>
          <a:effectLst>
            <a:outerShdw blurRad="127000" sx="99000" rotWithShape="0" algn="r" dir="10800000" dist="50800" sy="99000">
              <a:srgbClr val="000000">
                <a:alpha val="4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3" name="Shape 433"/>
        <p:cNvGrpSpPr/>
        <p:nvPr/>
      </p:nvGrpSpPr>
      <p:grpSpPr>
        <a:xfrm>
          <a:off x="0" y="0"/>
          <a:ext cx="0" cy="0"/>
          <a:chOff x="0" y="0"/>
          <a:chExt cx="0" cy="0"/>
        </a:xfrm>
      </p:grpSpPr>
      <p:sp>
        <p:nvSpPr>
          <p:cNvPr id="434" name="Google Shape;434;p32"/>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35" name="Google Shape;435;p32"/>
          <p:cNvSpPr/>
          <p:nvPr/>
        </p:nvSpPr>
        <p:spPr>
          <a:xfrm>
            <a:off x="4654295" y="0"/>
            <a:ext cx="7537705" cy="6858000"/>
          </a:xfrm>
          <a:custGeom>
            <a:rect b="b" l="l" r="r" t="t"/>
            <a:pathLst>
              <a:path extrusionOk="0" h="6858000" w="7299977">
                <a:moveTo>
                  <a:pt x="1008599" y="0"/>
                </a:moveTo>
                <a:lnTo>
                  <a:pt x="4420653" y="0"/>
                </a:lnTo>
                <a:lnTo>
                  <a:pt x="5511704" y="0"/>
                </a:lnTo>
                <a:lnTo>
                  <a:pt x="7299977" y="0"/>
                </a:lnTo>
                <a:lnTo>
                  <a:pt x="7299977" y="6858000"/>
                </a:lnTo>
                <a:lnTo>
                  <a:pt x="5511704" y="6858000"/>
                </a:lnTo>
                <a:lnTo>
                  <a:pt x="4420653" y="6858000"/>
                </a:lnTo>
                <a:lnTo>
                  <a:pt x="1592997" y="6858000"/>
                </a:lnTo>
                <a:cubicBezTo>
                  <a:pt x="1473792" y="6786859"/>
                  <a:pt x="1360401" y="6701489"/>
                  <a:pt x="1232473" y="6658805"/>
                </a:cubicBezTo>
                <a:cubicBezTo>
                  <a:pt x="1145250" y="6630349"/>
                  <a:pt x="1060933" y="6580550"/>
                  <a:pt x="1075471" y="6431153"/>
                </a:cubicBezTo>
                <a:cubicBezTo>
                  <a:pt x="1078378" y="6388469"/>
                  <a:pt x="1055118" y="6356456"/>
                  <a:pt x="1020229" y="6367127"/>
                </a:cubicBezTo>
                <a:cubicBezTo>
                  <a:pt x="953358" y="6388469"/>
                  <a:pt x="921375" y="6327999"/>
                  <a:pt x="883579" y="6281757"/>
                </a:cubicBezTo>
                <a:cubicBezTo>
                  <a:pt x="816707" y="6199945"/>
                  <a:pt x="752743" y="6114575"/>
                  <a:pt x="645167" y="6100347"/>
                </a:cubicBezTo>
                <a:cubicBezTo>
                  <a:pt x="665519" y="6036320"/>
                  <a:pt x="700408" y="6043434"/>
                  <a:pt x="732391" y="6057663"/>
                </a:cubicBezTo>
                <a:cubicBezTo>
                  <a:pt x="816707" y="6093234"/>
                  <a:pt x="901023" y="6132361"/>
                  <a:pt x="985339" y="6167932"/>
                </a:cubicBezTo>
                <a:cubicBezTo>
                  <a:pt x="1040581" y="6189274"/>
                  <a:pt x="1095822" y="6221287"/>
                  <a:pt x="1168509" y="6196388"/>
                </a:cubicBezTo>
                <a:cubicBezTo>
                  <a:pt x="1104545" y="6068335"/>
                  <a:pt x="996969" y="6043434"/>
                  <a:pt x="909746" y="6004307"/>
                </a:cubicBezTo>
                <a:cubicBezTo>
                  <a:pt x="802169" y="5954508"/>
                  <a:pt x="738206" y="5862025"/>
                  <a:pt x="659704" y="5755314"/>
                </a:cubicBezTo>
                <a:cubicBezTo>
                  <a:pt x="738206" y="5726858"/>
                  <a:pt x="787632" y="5805112"/>
                  <a:pt x="851597" y="5801555"/>
                </a:cubicBezTo>
                <a:cubicBezTo>
                  <a:pt x="854504" y="5790884"/>
                  <a:pt x="860319" y="5769542"/>
                  <a:pt x="860319" y="5769542"/>
                </a:cubicBezTo>
                <a:cubicBezTo>
                  <a:pt x="755650" y="5712629"/>
                  <a:pt x="709132" y="5605917"/>
                  <a:pt x="691686" y="5474306"/>
                </a:cubicBezTo>
                <a:cubicBezTo>
                  <a:pt x="685872" y="5406721"/>
                  <a:pt x="648075" y="5385379"/>
                  <a:pt x="610278" y="5353367"/>
                </a:cubicBezTo>
                <a:cubicBezTo>
                  <a:pt x="482350" y="5243097"/>
                  <a:pt x="345700" y="5143500"/>
                  <a:pt x="238123" y="4994104"/>
                </a:cubicBezTo>
                <a:cubicBezTo>
                  <a:pt x="363144" y="5011889"/>
                  <a:pt x="461997" y="5111487"/>
                  <a:pt x="592833" y="5154171"/>
                </a:cubicBezTo>
                <a:cubicBezTo>
                  <a:pt x="488165" y="4990547"/>
                  <a:pt x="351514" y="4905177"/>
                  <a:pt x="226494" y="4805580"/>
                </a:cubicBezTo>
                <a:cubicBezTo>
                  <a:pt x="168344" y="4759339"/>
                  <a:pt x="116011" y="4702425"/>
                  <a:pt x="49139" y="4677526"/>
                </a:cubicBezTo>
                <a:cubicBezTo>
                  <a:pt x="25879" y="4670412"/>
                  <a:pt x="-14826" y="4652628"/>
                  <a:pt x="5527" y="4602828"/>
                </a:cubicBezTo>
                <a:cubicBezTo>
                  <a:pt x="22972" y="4560144"/>
                  <a:pt x="54954" y="4574373"/>
                  <a:pt x="84029" y="4585042"/>
                </a:cubicBezTo>
                <a:cubicBezTo>
                  <a:pt x="153807" y="4613499"/>
                  <a:pt x="229401" y="4613499"/>
                  <a:pt x="325347" y="4613499"/>
                </a:cubicBezTo>
                <a:cubicBezTo>
                  <a:pt x="243939" y="4478331"/>
                  <a:pt x="95658" y="4521016"/>
                  <a:pt x="25879" y="4378734"/>
                </a:cubicBezTo>
                <a:cubicBezTo>
                  <a:pt x="113103" y="4353835"/>
                  <a:pt x="179975" y="4403633"/>
                  <a:pt x="249753" y="4414305"/>
                </a:cubicBezTo>
                <a:cubicBezTo>
                  <a:pt x="313718" y="4424975"/>
                  <a:pt x="328254" y="4400076"/>
                  <a:pt x="313718" y="4321821"/>
                </a:cubicBezTo>
                <a:cubicBezTo>
                  <a:pt x="290458" y="4200882"/>
                  <a:pt x="325347" y="4140411"/>
                  <a:pt x="418386" y="4172424"/>
                </a:cubicBezTo>
                <a:cubicBezTo>
                  <a:pt x="505609" y="4204438"/>
                  <a:pt x="514332" y="4158196"/>
                  <a:pt x="491072" y="4090612"/>
                </a:cubicBezTo>
                <a:cubicBezTo>
                  <a:pt x="456183" y="3991015"/>
                  <a:pt x="493979" y="3912759"/>
                  <a:pt x="520147" y="3827390"/>
                </a:cubicBezTo>
                <a:cubicBezTo>
                  <a:pt x="560851" y="3699337"/>
                  <a:pt x="543407" y="3635309"/>
                  <a:pt x="459090" y="3539269"/>
                </a:cubicBezTo>
                <a:cubicBezTo>
                  <a:pt x="409664" y="3485914"/>
                  <a:pt x="360236" y="3439672"/>
                  <a:pt x="290458" y="3393429"/>
                </a:cubicBezTo>
                <a:cubicBezTo>
                  <a:pt x="450368" y="3368530"/>
                  <a:pt x="284643" y="3283162"/>
                  <a:pt x="339884" y="3229805"/>
                </a:cubicBezTo>
                <a:cubicBezTo>
                  <a:pt x="453275" y="3208463"/>
                  <a:pt x="543407" y="3379202"/>
                  <a:pt x="697501" y="3329402"/>
                </a:cubicBezTo>
                <a:cubicBezTo>
                  <a:pt x="511425" y="3183563"/>
                  <a:pt x="302087" y="3137322"/>
                  <a:pt x="165437" y="2941684"/>
                </a:cubicBezTo>
                <a:cubicBezTo>
                  <a:pt x="197419" y="2899000"/>
                  <a:pt x="229401" y="2941684"/>
                  <a:pt x="255568" y="2923898"/>
                </a:cubicBezTo>
                <a:cubicBezTo>
                  <a:pt x="255568" y="2913227"/>
                  <a:pt x="560851" y="2980812"/>
                  <a:pt x="578296" y="2703362"/>
                </a:cubicBezTo>
                <a:cubicBezTo>
                  <a:pt x="584111" y="2703362"/>
                  <a:pt x="589926" y="2703362"/>
                  <a:pt x="595740" y="2692689"/>
                </a:cubicBezTo>
                <a:cubicBezTo>
                  <a:pt x="627722" y="2653563"/>
                  <a:pt x="598648" y="2561080"/>
                  <a:pt x="650982" y="2553965"/>
                </a:cubicBezTo>
                <a:cubicBezTo>
                  <a:pt x="709132" y="2546851"/>
                  <a:pt x="764373" y="2514837"/>
                  <a:pt x="825429" y="2532623"/>
                </a:cubicBezTo>
                <a:cubicBezTo>
                  <a:pt x="871949" y="2546851"/>
                  <a:pt x="921375" y="2564636"/>
                  <a:pt x="970802" y="2564636"/>
                </a:cubicBezTo>
                <a:cubicBezTo>
                  <a:pt x="1023136" y="2564636"/>
                  <a:pt x="1095822" y="2685576"/>
                  <a:pt x="1127805" y="2525509"/>
                </a:cubicBezTo>
                <a:cubicBezTo>
                  <a:pt x="1127805" y="2518395"/>
                  <a:pt x="1217936" y="2536181"/>
                  <a:pt x="1267362" y="2543294"/>
                </a:cubicBezTo>
                <a:cubicBezTo>
                  <a:pt x="1308067" y="2550408"/>
                  <a:pt x="1357494" y="2582422"/>
                  <a:pt x="1386568" y="2518395"/>
                </a:cubicBezTo>
                <a:cubicBezTo>
                  <a:pt x="1401105" y="2479267"/>
                  <a:pt x="1331326" y="2408126"/>
                  <a:pt x="1270270" y="2401012"/>
                </a:cubicBezTo>
                <a:cubicBezTo>
                  <a:pt x="1215029" y="2393898"/>
                  <a:pt x="1159787" y="2386784"/>
                  <a:pt x="1107453" y="2401012"/>
                </a:cubicBezTo>
                <a:cubicBezTo>
                  <a:pt x="1043489" y="2418796"/>
                  <a:pt x="1008599" y="2390340"/>
                  <a:pt x="991154" y="2326314"/>
                </a:cubicBezTo>
                <a:cubicBezTo>
                  <a:pt x="970802" y="2258731"/>
                  <a:pt x="933005" y="2223159"/>
                  <a:pt x="880671" y="2191146"/>
                </a:cubicBezTo>
                <a:cubicBezTo>
                  <a:pt x="752743" y="2112891"/>
                  <a:pt x="630630" y="2020407"/>
                  <a:pt x="491072" y="1974165"/>
                </a:cubicBezTo>
                <a:cubicBezTo>
                  <a:pt x="464905" y="1967051"/>
                  <a:pt x="432923" y="1952823"/>
                  <a:pt x="421293" y="1892353"/>
                </a:cubicBezTo>
                <a:cubicBezTo>
                  <a:pt x="799262" y="1984836"/>
                  <a:pt x="1142342" y="2223159"/>
                  <a:pt x="1531941" y="2208931"/>
                </a:cubicBezTo>
                <a:cubicBezTo>
                  <a:pt x="1427272" y="2134233"/>
                  <a:pt x="1302252" y="2130676"/>
                  <a:pt x="1188861" y="2077320"/>
                </a:cubicBezTo>
                <a:cubicBezTo>
                  <a:pt x="1270270" y="2038192"/>
                  <a:pt x="1345864" y="2080877"/>
                  <a:pt x="1421458" y="2102219"/>
                </a:cubicBezTo>
                <a:cubicBezTo>
                  <a:pt x="1485422" y="2120004"/>
                  <a:pt x="1543571" y="2123562"/>
                  <a:pt x="1549386" y="2013292"/>
                </a:cubicBezTo>
                <a:cubicBezTo>
                  <a:pt x="1549386" y="2002622"/>
                  <a:pt x="1549386" y="1995507"/>
                  <a:pt x="1549386" y="1984836"/>
                </a:cubicBezTo>
                <a:cubicBezTo>
                  <a:pt x="1526126" y="1938595"/>
                  <a:pt x="1494144" y="1917252"/>
                  <a:pt x="1453440" y="1903025"/>
                </a:cubicBezTo>
                <a:cubicBezTo>
                  <a:pt x="1430180" y="1895910"/>
                  <a:pt x="1398198" y="1881683"/>
                  <a:pt x="1398198" y="1849668"/>
                </a:cubicBezTo>
                <a:cubicBezTo>
                  <a:pt x="1401105" y="1728729"/>
                  <a:pt x="1322604" y="1693158"/>
                  <a:pt x="1247011" y="1657587"/>
                </a:cubicBezTo>
                <a:cubicBezTo>
                  <a:pt x="1287715" y="1597117"/>
                  <a:pt x="1322604" y="1639802"/>
                  <a:pt x="1354586" y="1636245"/>
                </a:cubicBezTo>
                <a:cubicBezTo>
                  <a:pt x="1374939" y="1632688"/>
                  <a:pt x="1395290" y="1629132"/>
                  <a:pt x="1395290" y="1597117"/>
                </a:cubicBezTo>
                <a:cubicBezTo>
                  <a:pt x="1395290" y="1572219"/>
                  <a:pt x="1386568" y="1540204"/>
                  <a:pt x="1366216" y="1540204"/>
                </a:cubicBezTo>
                <a:cubicBezTo>
                  <a:pt x="1238288" y="1536647"/>
                  <a:pt x="1165601" y="1365909"/>
                  <a:pt x="1031858" y="1365909"/>
                </a:cubicBezTo>
                <a:cubicBezTo>
                  <a:pt x="950450" y="1365909"/>
                  <a:pt x="1072563" y="1269868"/>
                  <a:pt x="1005692" y="1230741"/>
                </a:cubicBezTo>
                <a:cubicBezTo>
                  <a:pt x="991154" y="1220069"/>
                  <a:pt x="1046396" y="1205842"/>
                  <a:pt x="1069655" y="1209399"/>
                </a:cubicBezTo>
                <a:cubicBezTo>
                  <a:pt x="1092915" y="1212955"/>
                  <a:pt x="1113268" y="1237855"/>
                  <a:pt x="1142342" y="1220069"/>
                </a:cubicBezTo>
                <a:cubicBezTo>
                  <a:pt x="1156879" y="1156043"/>
                  <a:pt x="1119082" y="1131144"/>
                  <a:pt x="1084193" y="1113358"/>
                </a:cubicBezTo>
                <a:cubicBezTo>
                  <a:pt x="1008599" y="1070674"/>
                  <a:pt x="933005" y="1020875"/>
                  <a:pt x="848689" y="1006647"/>
                </a:cubicBezTo>
                <a:cubicBezTo>
                  <a:pt x="819615" y="1003089"/>
                  <a:pt x="802169" y="985305"/>
                  <a:pt x="805077" y="949734"/>
                </a:cubicBezTo>
                <a:cubicBezTo>
                  <a:pt x="810892" y="903491"/>
                  <a:pt x="839967" y="917720"/>
                  <a:pt x="863226" y="921277"/>
                </a:cubicBezTo>
                <a:cubicBezTo>
                  <a:pt x="877764" y="924835"/>
                  <a:pt x="892301" y="935506"/>
                  <a:pt x="906838" y="910606"/>
                </a:cubicBezTo>
                <a:cubicBezTo>
                  <a:pt x="566666" y="658055"/>
                  <a:pt x="386404" y="672284"/>
                  <a:pt x="5527" y="465975"/>
                </a:cubicBezTo>
                <a:cubicBezTo>
                  <a:pt x="89843" y="426847"/>
                  <a:pt x="150900" y="455303"/>
                  <a:pt x="209049" y="462417"/>
                </a:cubicBezTo>
                <a:cubicBezTo>
                  <a:pt x="354422" y="480203"/>
                  <a:pt x="264290" y="512216"/>
                  <a:pt x="409664" y="533558"/>
                </a:cubicBezTo>
                <a:cubicBezTo>
                  <a:pt x="479443" y="544229"/>
                  <a:pt x="543407" y="579800"/>
                  <a:pt x="621908" y="522887"/>
                </a:cubicBezTo>
                <a:cubicBezTo>
                  <a:pt x="674242" y="483759"/>
                  <a:pt x="758558" y="526444"/>
                  <a:pt x="822522" y="558458"/>
                </a:cubicBezTo>
                <a:cubicBezTo>
                  <a:pt x="874856" y="586915"/>
                  <a:pt x="927190" y="594028"/>
                  <a:pt x="996969" y="558458"/>
                </a:cubicBezTo>
                <a:cubicBezTo>
                  <a:pt x="933005" y="537116"/>
                  <a:pt x="883579" y="519330"/>
                  <a:pt x="834151" y="505101"/>
                </a:cubicBezTo>
                <a:cubicBezTo>
                  <a:pt x="793447" y="494431"/>
                  <a:pt x="770187" y="469532"/>
                  <a:pt x="773095" y="416176"/>
                </a:cubicBezTo>
                <a:cubicBezTo>
                  <a:pt x="773095" y="387720"/>
                  <a:pt x="764373" y="348592"/>
                  <a:pt x="793447" y="334364"/>
                </a:cubicBezTo>
                <a:cubicBezTo>
                  <a:pt x="816707" y="320135"/>
                  <a:pt x="848689" y="334364"/>
                  <a:pt x="860319" y="359262"/>
                </a:cubicBezTo>
                <a:cubicBezTo>
                  <a:pt x="874856" y="405504"/>
                  <a:pt x="889393" y="448189"/>
                  <a:pt x="938820" y="451747"/>
                </a:cubicBezTo>
                <a:cubicBezTo>
                  <a:pt x="1005692" y="458860"/>
                  <a:pt x="967894" y="430405"/>
                  <a:pt x="956265" y="394834"/>
                </a:cubicBezTo>
                <a:cubicBezTo>
                  <a:pt x="944635" y="355706"/>
                  <a:pt x="979525" y="345034"/>
                  <a:pt x="1002784" y="352148"/>
                </a:cubicBezTo>
                <a:cubicBezTo>
                  <a:pt x="1090008" y="384162"/>
                  <a:pt x="1180139" y="327250"/>
                  <a:pt x="1270270" y="373491"/>
                </a:cubicBezTo>
                <a:cubicBezTo>
                  <a:pt x="1247011" y="259665"/>
                  <a:pt x="1197583" y="209867"/>
                  <a:pt x="1092915" y="192082"/>
                </a:cubicBezTo>
                <a:cubicBezTo>
                  <a:pt x="1055118" y="188525"/>
                  <a:pt x="1014414" y="195638"/>
                  <a:pt x="979525" y="163625"/>
                </a:cubicBezTo>
                <a:cubicBezTo>
                  <a:pt x="959172" y="145839"/>
                  <a:pt x="938820" y="124497"/>
                  <a:pt x="953358" y="88927"/>
                </a:cubicBezTo>
                <a:cubicBezTo>
                  <a:pt x="962080" y="64027"/>
                  <a:pt x="985339" y="64027"/>
                  <a:pt x="1005692" y="71141"/>
                </a:cubicBezTo>
                <a:cubicBezTo>
                  <a:pt x="1090008" y="110269"/>
                  <a:pt x="1180139" y="120941"/>
                  <a:pt x="1267362" y="135168"/>
                </a:cubicBezTo>
                <a:cubicBezTo>
                  <a:pt x="1281900" y="138725"/>
                  <a:pt x="1296437" y="145839"/>
                  <a:pt x="1310975" y="110269"/>
                </a:cubicBezTo>
                <a:cubicBezTo>
                  <a:pt x="1209214" y="78255"/>
                  <a:pt x="1110360" y="35571"/>
                  <a:pt x="1008599" y="0"/>
                </a:cubicBezTo>
                <a:close/>
              </a:path>
            </a:pathLst>
          </a:custGeom>
          <a:solidFill>
            <a:schemeClr val="lt2">
              <a:alpha val="49803"/>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36" name="Google Shape;436;p32"/>
          <p:cNvSpPr txBox="1"/>
          <p:nvPr>
            <p:ph type="title"/>
          </p:nvPr>
        </p:nvSpPr>
        <p:spPr>
          <a:xfrm>
            <a:off x="905484" y="1065749"/>
            <a:ext cx="3748810" cy="472650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9900"/>
              </a:buClr>
              <a:buSzPts val="4400"/>
              <a:buFont typeface="Arial Black"/>
              <a:buNone/>
            </a:pPr>
            <a:r>
              <a:rPr b="1" lang="en-US">
                <a:solidFill>
                  <a:srgbClr val="FF9900"/>
                </a:solidFill>
                <a:latin typeface="Arial Black"/>
                <a:ea typeface="Arial Black"/>
                <a:cs typeface="Arial Black"/>
                <a:sym typeface="Arial Black"/>
              </a:rPr>
              <a:t>OASES</a:t>
            </a:r>
            <a:endParaRPr/>
          </a:p>
        </p:txBody>
      </p:sp>
      <p:sp>
        <p:nvSpPr>
          <p:cNvPr id="437" name="Google Shape;437;p32"/>
          <p:cNvSpPr txBox="1"/>
          <p:nvPr>
            <p:ph idx="1" type="body"/>
          </p:nvPr>
        </p:nvSpPr>
        <p:spPr>
          <a:xfrm>
            <a:off x="6400800" y="713313"/>
            <a:ext cx="4953000" cy="5431376"/>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900"/>
              <a:buChar char="•"/>
            </a:pPr>
            <a:r>
              <a:rPr lang="en-US" sz="1900"/>
              <a:t>4 sections, each on a 5-point scale</a:t>
            </a:r>
            <a:endParaRPr/>
          </a:p>
          <a:p>
            <a:pPr indent="-228600" lvl="0" marL="228600" rtl="0" algn="l">
              <a:lnSpc>
                <a:spcPct val="90000"/>
              </a:lnSpc>
              <a:spcBef>
                <a:spcPts val="665"/>
              </a:spcBef>
              <a:spcAft>
                <a:spcPts val="0"/>
              </a:spcAft>
              <a:buClr>
                <a:schemeClr val="dk1"/>
              </a:buClr>
              <a:buSzPts val="1900"/>
              <a:buChar char="•"/>
            </a:pPr>
            <a:r>
              <a:rPr lang="en-US" sz="1900"/>
              <a:t>Sections are closely related to the ICF Model </a:t>
            </a:r>
            <a:endParaRPr/>
          </a:p>
          <a:p>
            <a:pPr indent="-228600" lvl="1" marL="685800" rtl="0" algn="l">
              <a:lnSpc>
                <a:spcPct val="90000"/>
              </a:lnSpc>
              <a:spcBef>
                <a:spcPts val="570"/>
              </a:spcBef>
              <a:spcAft>
                <a:spcPts val="0"/>
              </a:spcAft>
              <a:buClr>
                <a:schemeClr val="dk1"/>
              </a:buClr>
              <a:buSzPts val="1900"/>
              <a:buChar char="•"/>
            </a:pPr>
            <a:r>
              <a:rPr lang="en-US" sz="1900"/>
              <a:t>Section I: </a:t>
            </a:r>
            <a:r>
              <a:rPr lang="en-US" sz="1900">
                <a:solidFill>
                  <a:srgbClr val="FF9900"/>
                </a:solidFill>
              </a:rPr>
              <a:t>General Information about Stuttering</a:t>
            </a:r>
            <a:endParaRPr/>
          </a:p>
          <a:p>
            <a:pPr indent="-228600" lvl="2" marL="1143000" rtl="0" algn="l">
              <a:lnSpc>
                <a:spcPct val="90000"/>
              </a:lnSpc>
              <a:spcBef>
                <a:spcPts val="500"/>
              </a:spcBef>
              <a:spcAft>
                <a:spcPts val="0"/>
              </a:spcAft>
              <a:buClr>
                <a:schemeClr val="dk1"/>
              </a:buClr>
              <a:buSzPts val="1900"/>
              <a:buChar char="•"/>
            </a:pPr>
            <a:r>
              <a:rPr lang="en-US" sz="1900"/>
              <a:t>Speaker’s perception of the Impairment and general knowledge and perception of the stuttering disorder</a:t>
            </a:r>
            <a:endParaRPr/>
          </a:p>
          <a:p>
            <a:pPr indent="-228600" lvl="1" marL="685800" rtl="0" algn="l">
              <a:lnSpc>
                <a:spcPct val="90000"/>
              </a:lnSpc>
              <a:spcBef>
                <a:spcPts val="570"/>
              </a:spcBef>
              <a:spcAft>
                <a:spcPts val="0"/>
              </a:spcAft>
              <a:buClr>
                <a:schemeClr val="dk1"/>
              </a:buClr>
              <a:buSzPts val="1900"/>
              <a:buChar char="•"/>
            </a:pPr>
            <a:r>
              <a:rPr lang="en-US" sz="1900"/>
              <a:t>Section II: </a:t>
            </a:r>
            <a:r>
              <a:rPr lang="en-US" sz="1900">
                <a:solidFill>
                  <a:srgbClr val="FF9900"/>
                </a:solidFill>
              </a:rPr>
              <a:t>Affective, Behavioral, Cognitive Reactions</a:t>
            </a:r>
            <a:endParaRPr/>
          </a:p>
          <a:p>
            <a:pPr indent="-228600" lvl="1" marL="685800" rtl="0" algn="l">
              <a:lnSpc>
                <a:spcPct val="90000"/>
              </a:lnSpc>
              <a:spcBef>
                <a:spcPts val="570"/>
              </a:spcBef>
              <a:spcAft>
                <a:spcPts val="0"/>
              </a:spcAft>
              <a:buClr>
                <a:schemeClr val="dk1"/>
              </a:buClr>
              <a:buSzPts val="1900"/>
              <a:buChar char="•"/>
            </a:pPr>
            <a:r>
              <a:rPr lang="en-US" sz="1900"/>
              <a:t>Section III: </a:t>
            </a:r>
            <a:r>
              <a:rPr lang="en-US" sz="1900">
                <a:solidFill>
                  <a:srgbClr val="FF9900"/>
                </a:solidFill>
              </a:rPr>
              <a:t>Communication in Daily Situations</a:t>
            </a:r>
            <a:endParaRPr/>
          </a:p>
          <a:p>
            <a:pPr indent="-228600" lvl="2" marL="1143000" rtl="0" algn="l">
              <a:lnSpc>
                <a:spcPct val="90000"/>
              </a:lnSpc>
              <a:spcBef>
                <a:spcPts val="500"/>
              </a:spcBef>
              <a:spcAft>
                <a:spcPts val="0"/>
              </a:spcAft>
              <a:buClr>
                <a:schemeClr val="dk1"/>
              </a:buClr>
              <a:buSzPts val="1900"/>
              <a:buChar char="•"/>
            </a:pPr>
            <a:r>
              <a:rPr lang="en-US" sz="1900"/>
              <a:t>Activity Limitation / Environmental Factors</a:t>
            </a:r>
            <a:endParaRPr/>
          </a:p>
          <a:p>
            <a:pPr indent="-228600" lvl="1" marL="685800" rtl="0" algn="l">
              <a:lnSpc>
                <a:spcPct val="90000"/>
              </a:lnSpc>
              <a:spcBef>
                <a:spcPts val="570"/>
              </a:spcBef>
              <a:spcAft>
                <a:spcPts val="0"/>
              </a:spcAft>
              <a:buClr>
                <a:schemeClr val="dk1"/>
              </a:buClr>
              <a:buSzPts val="1900"/>
              <a:buChar char="•"/>
            </a:pPr>
            <a:r>
              <a:rPr lang="en-US" sz="1900"/>
              <a:t>Section IV: </a:t>
            </a:r>
            <a:r>
              <a:rPr lang="en-US" sz="1900">
                <a:solidFill>
                  <a:srgbClr val="FF9900"/>
                </a:solidFill>
              </a:rPr>
              <a:t>Impact of Stuttering on Quality of Life</a:t>
            </a:r>
            <a:endParaRPr/>
          </a:p>
          <a:p>
            <a:pPr indent="-228600" lvl="2" marL="1143000" rtl="0" algn="l">
              <a:lnSpc>
                <a:spcPct val="90000"/>
              </a:lnSpc>
              <a:spcBef>
                <a:spcPts val="500"/>
              </a:spcBef>
              <a:spcAft>
                <a:spcPts val="0"/>
              </a:spcAft>
              <a:buClr>
                <a:schemeClr val="dk1"/>
              </a:buClr>
              <a:buSzPts val="1900"/>
              <a:buChar char="•"/>
            </a:pPr>
            <a:r>
              <a:rPr lang="en-US" sz="1900"/>
              <a:t>Participation Restriction / Environmental Factors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2" name="Shape 442"/>
        <p:cNvGrpSpPr/>
        <p:nvPr/>
      </p:nvGrpSpPr>
      <p:grpSpPr>
        <a:xfrm>
          <a:off x="0" y="0"/>
          <a:ext cx="0" cy="0"/>
          <a:chOff x="0" y="0"/>
          <a:chExt cx="0" cy="0"/>
        </a:xfrm>
      </p:grpSpPr>
      <p:sp>
        <p:nvSpPr>
          <p:cNvPr id="443" name="Google Shape;443;p33"/>
          <p:cNvSpPr/>
          <p:nvPr/>
        </p:nvSpPr>
        <p:spPr>
          <a:xfrm>
            <a:off x="3049"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A picture containing plant, sketch, tree&#10;&#10;Description automatically generated" id="444" name="Google Shape;444;p33"/>
          <p:cNvPicPr preferRelativeResize="0"/>
          <p:nvPr/>
        </p:nvPicPr>
        <p:blipFill rotWithShape="1">
          <a:blip r:embed="rId3">
            <a:alphaModFix/>
          </a:blip>
          <a:srcRect b="32884" l="0" r="1" t="803"/>
          <a:stretch/>
        </p:blipFill>
        <p:spPr>
          <a:xfrm>
            <a:off x="3920378" y="-878774"/>
            <a:ext cx="9669642" cy="6857990"/>
          </a:xfrm>
          <a:prstGeom prst="rect">
            <a:avLst/>
          </a:prstGeom>
          <a:noFill/>
          <a:ln>
            <a:noFill/>
          </a:ln>
        </p:spPr>
      </p:pic>
      <p:sp>
        <p:nvSpPr>
          <p:cNvPr id="445" name="Google Shape;445;p33"/>
          <p:cNvSpPr/>
          <p:nvPr/>
        </p:nvSpPr>
        <p:spPr>
          <a:xfrm>
            <a:off x="-1" y="0"/>
            <a:ext cx="7390263"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46" name="Google Shape;446;p33"/>
          <p:cNvSpPr txBox="1"/>
          <p:nvPr>
            <p:ph type="title"/>
          </p:nvPr>
        </p:nvSpPr>
        <p:spPr>
          <a:xfrm>
            <a:off x="838200" y="365125"/>
            <a:ext cx="3822189" cy="189991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9900"/>
              </a:buClr>
              <a:buSzPts val="4800"/>
              <a:buFont typeface="Calibri"/>
              <a:buNone/>
            </a:pPr>
            <a:r>
              <a:rPr b="1" lang="en-US" sz="4800">
                <a:solidFill>
                  <a:srgbClr val="FF9900"/>
                </a:solidFill>
              </a:rPr>
              <a:t>Cognitive</a:t>
            </a:r>
            <a:endParaRPr/>
          </a:p>
        </p:txBody>
      </p:sp>
      <p:sp>
        <p:nvSpPr>
          <p:cNvPr id="447" name="Google Shape;447;p33"/>
          <p:cNvSpPr txBox="1"/>
          <p:nvPr>
            <p:ph idx="1" type="body"/>
          </p:nvPr>
        </p:nvSpPr>
        <p:spPr>
          <a:xfrm>
            <a:off x="570016" y="1923803"/>
            <a:ext cx="4655127" cy="425316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sz="2400"/>
              <a:t>Cognitive component includes </a:t>
            </a:r>
            <a:endParaRPr/>
          </a:p>
          <a:p>
            <a:pPr indent="-228600" lvl="0" marL="228600" rtl="0" algn="l">
              <a:lnSpc>
                <a:spcPct val="90000"/>
              </a:lnSpc>
              <a:spcBef>
                <a:spcPts val="1000"/>
              </a:spcBef>
              <a:spcAft>
                <a:spcPts val="0"/>
              </a:spcAft>
              <a:buClr>
                <a:srgbClr val="FF9900"/>
              </a:buClr>
              <a:buSzPts val="2400"/>
              <a:buChar char="•"/>
            </a:pPr>
            <a:r>
              <a:rPr lang="en-US" sz="2400">
                <a:solidFill>
                  <a:srgbClr val="FF9900"/>
                </a:solidFill>
              </a:rPr>
              <a:t>educating </a:t>
            </a:r>
            <a:r>
              <a:rPr lang="en-US" sz="2400"/>
              <a:t>the child about the nature of </a:t>
            </a:r>
            <a:r>
              <a:rPr lang="en-US" sz="2400">
                <a:solidFill>
                  <a:srgbClr val="FF9900"/>
                </a:solidFill>
              </a:rPr>
              <a:t>speaking</a:t>
            </a:r>
            <a:r>
              <a:rPr lang="en-US" sz="2400"/>
              <a:t> and </a:t>
            </a:r>
            <a:r>
              <a:rPr lang="en-US" sz="2400">
                <a:solidFill>
                  <a:srgbClr val="FF9900"/>
                </a:solidFill>
              </a:rPr>
              <a:t>stuttering</a:t>
            </a:r>
            <a:r>
              <a:rPr lang="en-US" sz="2400"/>
              <a:t>, </a:t>
            </a:r>
            <a:endParaRPr/>
          </a:p>
          <a:p>
            <a:pPr indent="-228600" lvl="0" marL="228600" rtl="0" algn="l">
              <a:lnSpc>
                <a:spcPct val="90000"/>
              </a:lnSpc>
              <a:spcBef>
                <a:spcPts val="1000"/>
              </a:spcBef>
              <a:spcAft>
                <a:spcPts val="0"/>
              </a:spcAft>
              <a:buClr>
                <a:srgbClr val="FF9900"/>
              </a:buClr>
              <a:buSzPts val="2400"/>
              <a:buChar char="•"/>
            </a:pPr>
            <a:r>
              <a:rPr lang="en-US" sz="2400">
                <a:solidFill>
                  <a:srgbClr val="FF9900"/>
                </a:solidFill>
              </a:rPr>
              <a:t>discovering</a:t>
            </a:r>
            <a:r>
              <a:rPr lang="en-US" sz="2400"/>
              <a:t> what they do when they speak fluently and when they stutter </a:t>
            </a:r>
            <a:endParaRPr/>
          </a:p>
          <a:p>
            <a:pPr indent="-228600" lvl="0" marL="228600" rtl="0" algn="l">
              <a:lnSpc>
                <a:spcPct val="90000"/>
              </a:lnSpc>
              <a:spcBef>
                <a:spcPts val="1000"/>
              </a:spcBef>
              <a:spcAft>
                <a:spcPts val="0"/>
              </a:spcAft>
              <a:buClr>
                <a:srgbClr val="FF9900"/>
              </a:buClr>
              <a:buSzPts val="2400"/>
              <a:buChar char="•"/>
            </a:pPr>
            <a:r>
              <a:rPr lang="en-US" sz="2400">
                <a:solidFill>
                  <a:srgbClr val="FF9900"/>
                </a:solidFill>
              </a:rPr>
              <a:t>Preparing</a:t>
            </a:r>
            <a:r>
              <a:rPr lang="en-US" sz="2400"/>
              <a:t> them for various communicative contexts and </a:t>
            </a:r>
            <a:endParaRPr/>
          </a:p>
          <a:p>
            <a:pPr indent="-228600" lvl="0" marL="228600" rtl="0" algn="l">
              <a:lnSpc>
                <a:spcPct val="90000"/>
              </a:lnSpc>
              <a:spcBef>
                <a:spcPts val="1000"/>
              </a:spcBef>
              <a:spcAft>
                <a:spcPts val="0"/>
              </a:spcAft>
              <a:buClr>
                <a:schemeClr val="dk1"/>
              </a:buClr>
              <a:buSzPts val="2400"/>
              <a:buChar char="•"/>
            </a:pPr>
            <a:r>
              <a:rPr lang="en-US" sz="2400"/>
              <a:t>Help them feel </a:t>
            </a:r>
            <a:r>
              <a:rPr lang="en-US" sz="2400">
                <a:solidFill>
                  <a:srgbClr val="FF9900"/>
                </a:solidFill>
              </a:rPr>
              <a:t>empowered to communicate</a:t>
            </a:r>
            <a:r>
              <a:rPr lang="en-US" sz="2400"/>
              <a:t>.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34"/>
          <p:cNvSpPr txBox="1"/>
          <p:nvPr>
            <p:ph type="title"/>
          </p:nvPr>
        </p:nvSpPr>
        <p:spPr>
          <a:xfrm>
            <a:off x="838200" y="278037"/>
            <a:ext cx="10374086" cy="8649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9900"/>
              </a:buClr>
              <a:buSzPts val="4400"/>
              <a:buFont typeface="Calibri"/>
              <a:buNone/>
            </a:pPr>
            <a:r>
              <a:rPr b="1" lang="en-US">
                <a:solidFill>
                  <a:srgbClr val="FF9900"/>
                </a:solidFill>
              </a:rPr>
              <a:t>Cognitive Component</a:t>
            </a:r>
            <a:endParaRPr/>
          </a:p>
        </p:txBody>
      </p:sp>
      <p:sp>
        <p:nvSpPr>
          <p:cNvPr id="454" name="Google Shape;454;p34"/>
          <p:cNvSpPr txBox="1"/>
          <p:nvPr>
            <p:ph idx="1" type="body"/>
          </p:nvPr>
        </p:nvSpPr>
        <p:spPr>
          <a:xfrm>
            <a:off x="1211283" y="1318161"/>
            <a:ext cx="8923317" cy="531123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Awareness and understanding of stuttering</a:t>
            </a:r>
            <a:endParaRPr/>
          </a:p>
          <a:p>
            <a:pPr indent="-228600" lvl="1" marL="685800" rtl="0" algn="l">
              <a:lnSpc>
                <a:spcPct val="90000"/>
              </a:lnSpc>
              <a:spcBef>
                <a:spcPts val="500"/>
              </a:spcBef>
              <a:spcAft>
                <a:spcPts val="0"/>
              </a:spcAft>
              <a:buClr>
                <a:schemeClr val="dk1"/>
              </a:buClr>
              <a:buSzPts val="2400"/>
              <a:buChar char="•"/>
            </a:pPr>
            <a:r>
              <a:rPr lang="en-US"/>
              <a:t>Is client aware that he/she stutters</a:t>
            </a:r>
            <a:endParaRPr/>
          </a:p>
          <a:p>
            <a:pPr indent="-228600" lvl="1" marL="685800" rtl="0" algn="l">
              <a:lnSpc>
                <a:spcPct val="90000"/>
              </a:lnSpc>
              <a:spcBef>
                <a:spcPts val="500"/>
              </a:spcBef>
              <a:spcAft>
                <a:spcPts val="0"/>
              </a:spcAft>
              <a:buClr>
                <a:schemeClr val="dk1"/>
              </a:buClr>
              <a:buSzPts val="2400"/>
              <a:buChar char="•"/>
            </a:pPr>
            <a:r>
              <a:rPr lang="en-US" sz="2400"/>
              <a:t>Child’s thoughts and beliefs about why he/she stutters</a:t>
            </a:r>
            <a:endParaRPr/>
          </a:p>
          <a:p>
            <a:pPr indent="-228600" lvl="1" marL="685800" rtl="0" algn="l">
              <a:lnSpc>
                <a:spcPct val="90000"/>
              </a:lnSpc>
              <a:spcBef>
                <a:spcPts val="500"/>
              </a:spcBef>
              <a:spcAft>
                <a:spcPts val="0"/>
              </a:spcAft>
              <a:buClr>
                <a:schemeClr val="dk1"/>
              </a:buClr>
              <a:buSzPts val="2400"/>
              <a:buChar char="•"/>
            </a:pPr>
            <a:r>
              <a:rPr lang="en-US"/>
              <a:t>Why do you stutter – client’s theory</a:t>
            </a:r>
            <a:endParaRPr/>
          </a:p>
          <a:p>
            <a:pPr indent="-228600" lvl="1" marL="685800" rtl="0" algn="l">
              <a:lnSpc>
                <a:spcPct val="90000"/>
              </a:lnSpc>
              <a:spcBef>
                <a:spcPts val="500"/>
              </a:spcBef>
              <a:spcAft>
                <a:spcPts val="0"/>
              </a:spcAft>
              <a:buClr>
                <a:schemeClr val="dk1"/>
              </a:buClr>
              <a:buSzPts val="2400"/>
              <a:buChar char="•"/>
            </a:pPr>
            <a:r>
              <a:rPr lang="en-US"/>
              <a:t>Can client identify moments of stuttering</a:t>
            </a:r>
            <a:endParaRPr/>
          </a:p>
          <a:p>
            <a:pPr indent="-228600" lvl="1" marL="685800" rtl="0" algn="l">
              <a:lnSpc>
                <a:spcPct val="90000"/>
              </a:lnSpc>
              <a:spcBef>
                <a:spcPts val="500"/>
              </a:spcBef>
              <a:spcAft>
                <a:spcPts val="0"/>
              </a:spcAft>
              <a:buClr>
                <a:schemeClr val="dk1"/>
              </a:buClr>
              <a:buSzPts val="2400"/>
              <a:buChar char="•"/>
            </a:pPr>
            <a:r>
              <a:rPr lang="en-US"/>
              <a:t>How do you stutter – describe/show the SLP</a:t>
            </a:r>
            <a:endParaRPr/>
          </a:p>
          <a:p>
            <a:pPr indent="-228600" lvl="1" marL="685800" rtl="0" algn="l">
              <a:lnSpc>
                <a:spcPct val="90000"/>
              </a:lnSpc>
              <a:spcBef>
                <a:spcPts val="500"/>
              </a:spcBef>
              <a:spcAft>
                <a:spcPts val="0"/>
              </a:spcAft>
              <a:buClr>
                <a:schemeClr val="dk1"/>
              </a:buClr>
              <a:buSzPts val="2800"/>
              <a:buChar char="•"/>
            </a:pPr>
            <a:r>
              <a:rPr lang="en-US" sz="2800"/>
              <a:t>Child’s awareness of anything he/she does to help</a:t>
            </a:r>
            <a:endParaRPr/>
          </a:p>
          <a:p>
            <a:pPr indent="-228600" lvl="0" marL="228600" rtl="0" algn="l">
              <a:lnSpc>
                <a:spcPct val="90000"/>
              </a:lnSpc>
              <a:spcBef>
                <a:spcPts val="1000"/>
              </a:spcBef>
              <a:spcAft>
                <a:spcPts val="0"/>
              </a:spcAft>
              <a:buClr>
                <a:schemeClr val="dk1"/>
              </a:buClr>
              <a:buSzPts val="2800"/>
              <a:buChar char="•"/>
            </a:pPr>
            <a:r>
              <a:rPr lang="en-US"/>
              <a:t>What are child’s attitudes about speaking?</a:t>
            </a:r>
            <a:endParaRPr/>
          </a:p>
          <a:p>
            <a:pPr indent="-228600" lvl="1" marL="685800" rtl="0" algn="l">
              <a:lnSpc>
                <a:spcPct val="90000"/>
              </a:lnSpc>
              <a:spcBef>
                <a:spcPts val="500"/>
              </a:spcBef>
              <a:spcAft>
                <a:spcPts val="0"/>
              </a:spcAft>
              <a:buClr>
                <a:schemeClr val="dk1"/>
              </a:buClr>
              <a:buSzPts val="2800"/>
              <a:buChar char="•"/>
            </a:pPr>
            <a:r>
              <a:rPr lang="en-US" sz="2800"/>
              <a:t>Child’s level of worry or distress</a:t>
            </a:r>
            <a:endParaRPr/>
          </a:p>
          <a:p>
            <a:pPr indent="-228600" lvl="1" marL="685800" rtl="0" algn="l">
              <a:lnSpc>
                <a:spcPct val="90000"/>
              </a:lnSpc>
              <a:spcBef>
                <a:spcPts val="500"/>
              </a:spcBef>
              <a:spcAft>
                <a:spcPts val="0"/>
              </a:spcAft>
              <a:buClr>
                <a:schemeClr val="dk1"/>
              </a:buClr>
              <a:buSzPts val="2800"/>
              <a:buChar char="•"/>
            </a:pPr>
            <a:r>
              <a:rPr lang="en-US" sz="2800"/>
              <a:t>Child’s perception of parents’ worry and distress</a:t>
            </a:r>
            <a:endParaRPr/>
          </a:p>
          <a:p>
            <a:pPr indent="-228600" lvl="0" marL="228600" rtl="0" algn="l">
              <a:lnSpc>
                <a:spcPct val="90000"/>
              </a:lnSpc>
              <a:spcBef>
                <a:spcPts val="1000"/>
              </a:spcBef>
              <a:spcAft>
                <a:spcPts val="0"/>
              </a:spcAft>
              <a:buClr>
                <a:schemeClr val="dk1"/>
              </a:buClr>
              <a:buSzPts val="2800"/>
              <a:buChar char="•"/>
            </a:pPr>
            <a:r>
              <a:rPr lang="en-US"/>
              <a:t>Theory of therapeutic change</a:t>
            </a:r>
            <a:endParaRPr/>
          </a:p>
          <a:p>
            <a:pPr indent="-76200" lvl="1" marL="685800" rtl="0" algn="l">
              <a:lnSpc>
                <a:spcPct val="90000"/>
              </a:lnSpc>
              <a:spcBef>
                <a:spcPts val="500"/>
              </a:spcBef>
              <a:spcAft>
                <a:spcPts val="0"/>
              </a:spcAft>
              <a:buClr>
                <a:schemeClr val="dk1"/>
              </a:buClr>
              <a:buSzPts val="2400"/>
              <a:buNone/>
            </a:pPr>
            <a:r>
              <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9" name="Shape 459"/>
        <p:cNvGrpSpPr/>
        <p:nvPr/>
      </p:nvGrpSpPr>
      <p:grpSpPr>
        <a:xfrm>
          <a:off x="0" y="0"/>
          <a:ext cx="0" cy="0"/>
          <a:chOff x="0" y="0"/>
          <a:chExt cx="0" cy="0"/>
        </a:xfrm>
      </p:grpSpPr>
      <p:sp>
        <p:nvSpPr>
          <p:cNvPr id="460" name="Google Shape;460;p35"/>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61" name="Google Shape;461;p35"/>
          <p:cNvSpPr txBox="1"/>
          <p:nvPr>
            <p:ph type="title"/>
          </p:nvPr>
        </p:nvSpPr>
        <p:spPr>
          <a:xfrm>
            <a:off x="838201" y="365125"/>
            <a:ext cx="4042557" cy="180730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9900"/>
              </a:buClr>
              <a:buSzPts val="5400"/>
              <a:buFont typeface="Calibri"/>
              <a:buNone/>
            </a:pPr>
            <a:r>
              <a:rPr b="1" lang="en-US" sz="5400">
                <a:solidFill>
                  <a:srgbClr val="FF9900"/>
                </a:solidFill>
              </a:rPr>
              <a:t>Behavioral</a:t>
            </a:r>
            <a:endParaRPr/>
          </a:p>
        </p:txBody>
      </p:sp>
      <p:sp>
        <p:nvSpPr>
          <p:cNvPr id="462" name="Google Shape;462;p35"/>
          <p:cNvSpPr txBox="1"/>
          <p:nvPr>
            <p:ph idx="1" type="body"/>
          </p:nvPr>
        </p:nvSpPr>
        <p:spPr>
          <a:xfrm>
            <a:off x="838200" y="2333297"/>
            <a:ext cx="4619621" cy="384366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latin typeface="Calibri"/>
                <a:ea typeface="Calibri"/>
                <a:cs typeface="Calibri"/>
                <a:sym typeface="Calibri"/>
              </a:rPr>
              <a:t>The behavioral component includes: </a:t>
            </a:r>
            <a:endParaRPr/>
          </a:p>
          <a:p>
            <a:pPr indent="-228600" lvl="0" marL="228600" rtl="0" algn="l">
              <a:lnSpc>
                <a:spcPct val="90000"/>
              </a:lnSpc>
              <a:spcBef>
                <a:spcPts val="1000"/>
              </a:spcBef>
              <a:spcAft>
                <a:spcPts val="0"/>
              </a:spcAft>
              <a:buClr>
                <a:schemeClr val="dk1"/>
              </a:buClr>
              <a:buSzPts val="2800"/>
              <a:buChar char="•"/>
            </a:pPr>
            <a:r>
              <a:rPr lang="en-US">
                <a:latin typeface="Calibri"/>
                <a:ea typeface="Calibri"/>
                <a:cs typeface="Calibri"/>
                <a:sym typeface="Calibri"/>
              </a:rPr>
              <a:t>working on the </a:t>
            </a:r>
            <a:r>
              <a:rPr lang="en-US">
                <a:solidFill>
                  <a:srgbClr val="FF9900"/>
                </a:solidFill>
                <a:latin typeface="Calibri"/>
                <a:ea typeface="Calibri"/>
                <a:cs typeface="Calibri"/>
                <a:sym typeface="Calibri"/>
              </a:rPr>
              <a:t>child’s speech behaviors</a:t>
            </a:r>
            <a:r>
              <a:rPr lang="en-US">
                <a:latin typeface="Calibri"/>
                <a:ea typeface="Calibri"/>
                <a:cs typeface="Calibri"/>
                <a:sym typeface="Calibri"/>
              </a:rPr>
              <a:t> and </a:t>
            </a:r>
            <a:endParaRPr/>
          </a:p>
          <a:p>
            <a:pPr indent="-228600" lvl="0" marL="228600" rtl="0" algn="l">
              <a:lnSpc>
                <a:spcPct val="90000"/>
              </a:lnSpc>
              <a:spcBef>
                <a:spcPts val="1000"/>
              </a:spcBef>
              <a:spcAft>
                <a:spcPts val="0"/>
              </a:spcAft>
              <a:buClr>
                <a:schemeClr val="dk1"/>
              </a:buClr>
              <a:buSzPts val="2800"/>
              <a:buChar char="•"/>
            </a:pPr>
            <a:r>
              <a:rPr lang="en-US">
                <a:latin typeface="Calibri"/>
                <a:ea typeface="Calibri"/>
                <a:cs typeface="Calibri"/>
                <a:sym typeface="Calibri"/>
              </a:rPr>
              <a:t>helping them </a:t>
            </a:r>
            <a:r>
              <a:rPr lang="en-US">
                <a:solidFill>
                  <a:srgbClr val="FF9900"/>
                </a:solidFill>
                <a:latin typeface="Calibri"/>
                <a:ea typeface="Calibri"/>
                <a:cs typeface="Calibri"/>
                <a:sym typeface="Calibri"/>
              </a:rPr>
              <a:t>control</a:t>
            </a:r>
            <a:r>
              <a:rPr lang="en-US">
                <a:latin typeface="Calibri"/>
                <a:ea typeface="Calibri"/>
                <a:cs typeface="Calibri"/>
                <a:sym typeface="Calibri"/>
              </a:rPr>
              <a:t> their speech and</a:t>
            </a:r>
            <a:endParaRPr/>
          </a:p>
          <a:p>
            <a:pPr indent="-228600" lvl="0" marL="228600" rtl="0" algn="l">
              <a:lnSpc>
                <a:spcPct val="90000"/>
              </a:lnSpc>
              <a:spcBef>
                <a:spcPts val="1000"/>
              </a:spcBef>
              <a:spcAft>
                <a:spcPts val="0"/>
              </a:spcAft>
              <a:buClr>
                <a:schemeClr val="dk1"/>
              </a:buClr>
              <a:buSzPts val="2800"/>
              <a:buChar char="•"/>
            </a:pPr>
            <a:r>
              <a:rPr lang="en-US">
                <a:latin typeface="Calibri"/>
                <a:ea typeface="Calibri"/>
                <a:cs typeface="Calibri"/>
                <a:sym typeface="Calibri"/>
              </a:rPr>
              <a:t>speak with </a:t>
            </a:r>
            <a:r>
              <a:rPr lang="en-US">
                <a:solidFill>
                  <a:srgbClr val="FF9900"/>
                </a:solidFill>
                <a:latin typeface="Calibri"/>
                <a:ea typeface="Calibri"/>
                <a:cs typeface="Calibri"/>
                <a:sym typeface="Calibri"/>
              </a:rPr>
              <a:t>ease</a:t>
            </a:r>
            <a:r>
              <a:rPr lang="en-US">
                <a:latin typeface="Calibri"/>
                <a:ea typeface="Calibri"/>
                <a:cs typeface="Calibri"/>
                <a:sym typeface="Calibri"/>
              </a:rPr>
              <a:t> rather than with tension and struggle.</a:t>
            </a:r>
            <a:endParaRPr/>
          </a:p>
        </p:txBody>
      </p:sp>
      <p:pic>
        <p:nvPicPr>
          <p:cNvPr descr="A picture containing art, text, bib&#10;&#10;Description automatically generated" id="463" name="Google Shape;463;p35"/>
          <p:cNvPicPr preferRelativeResize="0"/>
          <p:nvPr/>
        </p:nvPicPr>
        <p:blipFill rotWithShape="1">
          <a:blip r:embed="rId3">
            <a:alphaModFix/>
          </a:blip>
          <a:srcRect b="4992" l="0" r="-2" t="5007"/>
          <a:stretch/>
        </p:blipFill>
        <p:spPr>
          <a:xfrm>
            <a:off x="6229215" y="10"/>
            <a:ext cx="5962785" cy="6857990"/>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8" name="Shape 468"/>
        <p:cNvGrpSpPr/>
        <p:nvPr/>
      </p:nvGrpSpPr>
      <p:grpSpPr>
        <a:xfrm>
          <a:off x="0" y="0"/>
          <a:ext cx="0" cy="0"/>
          <a:chOff x="0" y="0"/>
          <a:chExt cx="0" cy="0"/>
        </a:xfrm>
      </p:grpSpPr>
      <p:sp>
        <p:nvSpPr>
          <p:cNvPr id="469" name="Google Shape;469;p36"/>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70" name="Google Shape;470;p36"/>
          <p:cNvSpPr txBox="1"/>
          <p:nvPr>
            <p:ph type="title"/>
          </p:nvPr>
        </p:nvSpPr>
        <p:spPr>
          <a:xfrm>
            <a:off x="6513788" y="365125"/>
            <a:ext cx="4840010" cy="180730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9900"/>
              </a:buClr>
              <a:buSzPts val="4400"/>
              <a:buFont typeface="Arial Black"/>
              <a:buNone/>
            </a:pPr>
            <a:r>
              <a:rPr b="1" lang="en-US">
                <a:solidFill>
                  <a:srgbClr val="FF9900"/>
                </a:solidFill>
                <a:latin typeface="Arial Black"/>
                <a:ea typeface="Arial Black"/>
                <a:cs typeface="Arial Black"/>
                <a:sym typeface="Arial Black"/>
              </a:rPr>
              <a:t>Making Speech Change</a:t>
            </a:r>
            <a:endParaRPr/>
          </a:p>
        </p:txBody>
      </p:sp>
      <p:pic>
        <p:nvPicPr>
          <p:cNvPr descr="A picture containing art, text, bib&#10;&#10;Description automatically generated" id="471" name="Google Shape;471;p36"/>
          <p:cNvPicPr preferRelativeResize="0"/>
          <p:nvPr/>
        </p:nvPicPr>
        <p:blipFill rotWithShape="1">
          <a:blip r:embed="rId3">
            <a:alphaModFix/>
          </a:blip>
          <a:srcRect b="6128" l="0" r="2" t="6137"/>
          <a:stretch/>
        </p:blipFill>
        <p:spPr>
          <a:xfrm>
            <a:off x="20" y="10"/>
            <a:ext cx="6116549" cy="6857990"/>
          </a:xfrm>
          <a:custGeom>
            <a:rect b="b" l="l" r="r" t="t"/>
            <a:pathLst>
              <a:path extrusionOk="0" h="6879321" w="6116569">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ln>
            <a:noFill/>
          </a:ln>
        </p:spPr>
      </p:pic>
      <p:sp>
        <p:nvSpPr>
          <p:cNvPr id="472" name="Google Shape;472;p36"/>
          <p:cNvSpPr txBox="1"/>
          <p:nvPr>
            <p:ph idx="1" type="body"/>
          </p:nvPr>
        </p:nvSpPr>
        <p:spPr>
          <a:xfrm>
            <a:off x="6513788" y="2333296"/>
            <a:ext cx="5039780" cy="400571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Exploring Talking </a:t>
            </a:r>
            <a:r>
              <a:rPr i="1" lang="en-US"/>
              <a:t>and</a:t>
            </a:r>
            <a:r>
              <a:rPr lang="en-US"/>
              <a:t> Stuttering</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Changing Talking</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Changing Stuttering </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Choosing Tools: What and When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7" name="Shape 477"/>
        <p:cNvGrpSpPr/>
        <p:nvPr/>
      </p:nvGrpSpPr>
      <p:grpSpPr>
        <a:xfrm>
          <a:off x="0" y="0"/>
          <a:ext cx="0" cy="0"/>
          <a:chOff x="0" y="0"/>
          <a:chExt cx="0" cy="0"/>
        </a:xfrm>
      </p:grpSpPr>
      <p:sp>
        <p:nvSpPr>
          <p:cNvPr id="478" name="Google Shape;478;p37"/>
          <p:cNvSpPr/>
          <p:nvPr/>
        </p:nvSpPr>
        <p:spPr>
          <a:xfrm>
            <a:off x="3049"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479" name="Google Shape;479;p37"/>
          <p:cNvPicPr preferRelativeResize="0"/>
          <p:nvPr/>
        </p:nvPicPr>
        <p:blipFill rotWithShape="1">
          <a:blip r:embed="rId3">
            <a:alphaModFix/>
          </a:blip>
          <a:srcRect b="0" l="29501" r="0" t="0"/>
          <a:stretch/>
        </p:blipFill>
        <p:spPr>
          <a:xfrm>
            <a:off x="2522356" y="10"/>
            <a:ext cx="9669642" cy="6857990"/>
          </a:xfrm>
          <a:prstGeom prst="rect">
            <a:avLst/>
          </a:prstGeom>
          <a:noFill/>
          <a:ln>
            <a:noFill/>
          </a:ln>
        </p:spPr>
      </p:pic>
      <p:sp>
        <p:nvSpPr>
          <p:cNvPr id="480" name="Google Shape;480;p37"/>
          <p:cNvSpPr/>
          <p:nvPr/>
        </p:nvSpPr>
        <p:spPr>
          <a:xfrm>
            <a:off x="-1" y="0"/>
            <a:ext cx="7390263"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81" name="Google Shape;481;p37"/>
          <p:cNvSpPr txBox="1"/>
          <p:nvPr>
            <p:ph type="title"/>
          </p:nvPr>
        </p:nvSpPr>
        <p:spPr>
          <a:xfrm>
            <a:off x="838200" y="365125"/>
            <a:ext cx="3822189" cy="189991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9900"/>
              </a:buClr>
              <a:buSzPts val="4000"/>
              <a:buFont typeface="Calibri"/>
              <a:buNone/>
            </a:pPr>
            <a:r>
              <a:rPr b="1" lang="en-US" sz="4000">
                <a:solidFill>
                  <a:srgbClr val="FF9900"/>
                </a:solidFill>
              </a:rPr>
              <a:t>Exploring Talking</a:t>
            </a:r>
            <a:endParaRPr/>
          </a:p>
        </p:txBody>
      </p:sp>
      <p:sp>
        <p:nvSpPr>
          <p:cNvPr id="482" name="Google Shape;482;p37"/>
          <p:cNvSpPr txBox="1"/>
          <p:nvPr>
            <p:ph idx="1" type="body"/>
          </p:nvPr>
        </p:nvSpPr>
        <p:spPr>
          <a:xfrm>
            <a:off x="514351" y="1783080"/>
            <a:ext cx="3383280" cy="4709795"/>
          </a:xfrm>
          <a:prstGeom prst="rect">
            <a:avLst/>
          </a:prstGeom>
          <a:noFill/>
          <a:ln>
            <a:noFill/>
          </a:ln>
        </p:spPr>
        <p:txBody>
          <a:bodyPr anchorCtr="0" anchor="t" bIns="45700" lIns="91425" spcFirstLastPara="1" rIns="91425" wrap="square" tIns="45700">
            <a:normAutofit/>
          </a:bodyPr>
          <a:lstStyle/>
          <a:p>
            <a:pPr indent="-152400" lvl="0" marL="228600" rtl="0" algn="l">
              <a:lnSpc>
                <a:spcPct val="90000"/>
              </a:lnSpc>
              <a:spcBef>
                <a:spcPts val="0"/>
              </a:spcBef>
              <a:spcAft>
                <a:spcPts val="0"/>
              </a:spcAft>
              <a:buClr>
                <a:schemeClr val="dk1"/>
              </a:buClr>
              <a:buSzPts val="1200"/>
              <a:buNone/>
            </a:pPr>
            <a:r>
              <a:t/>
            </a:r>
            <a:endParaRPr sz="1200"/>
          </a:p>
          <a:p>
            <a:pPr indent="-228600" lvl="0" marL="228600" rtl="0" algn="l">
              <a:lnSpc>
                <a:spcPct val="90000"/>
              </a:lnSpc>
              <a:spcBef>
                <a:spcPts val="1000"/>
              </a:spcBef>
              <a:spcAft>
                <a:spcPts val="0"/>
              </a:spcAft>
              <a:buClr>
                <a:schemeClr val="dk1"/>
              </a:buClr>
              <a:buSzPts val="1600"/>
              <a:buChar char="•"/>
            </a:pPr>
            <a:r>
              <a:rPr lang="en-US" sz="1600"/>
              <a:t>In order to understand and feel what he/she does during stuttering, the child must know how we talk </a:t>
            </a:r>
            <a:endParaRPr/>
          </a:p>
          <a:p>
            <a:pPr indent="-228600" lvl="0" marL="228600" rtl="0" algn="l">
              <a:lnSpc>
                <a:spcPct val="90000"/>
              </a:lnSpc>
              <a:spcBef>
                <a:spcPts val="1000"/>
              </a:spcBef>
              <a:spcAft>
                <a:spcPts val="0"/>
              </a:spcAft>
              <a:buClr>
                <a:schemeClr val="dk1"/>
              </a:buClr>
              <a:buSzPts val="1600"/>
              <a:buChar char="•"/>
            </a:pPr>
            <a:r>
              <a:rPr lang="en-US" sz="1600"/>
              <a:t>Establishes common terminology between child and clinician</a:t>
            </a:r>
            <a:endParaRPr/>
          </a:p>
          <a:p>
            <a:pPr indent="-228600" lvl="0" marL="228600" rtl="0" algn="l">
              <a:lnSpc>
                <a:spcPct val="90000"/>
              </a:lnSpc>
              <a:spcBef>
                <a:spcPts val="1000"/>
              </a:spcBef>
              <a:spcAft>
                <a:spcPts val="0"/>
              </a:spcAft>
              <a:buClr>
                <a:schemeClr val="dk1"/>
              </a:buClr>
              <a:buSzPts val="1600"/>
              <a:buChar char="•"/>
            </a:pPr>
            <a:r>
              <a:rPr lang="en-US" sz="1600"/>
              <a:t>Develops understanding of how we coordinate respiration, phonation &amp; articulation for speech (i.e. “speech helpers”)</a:t>
            </a:r>
            <a:endParaRPr/>
          </a:p>
          <a:p>
            <a:pPr indent="-228600" lvl="0" marL="228600" rtl="0" algn="l">
              <a:lnSpc>
                <a:spcPct val="90000"/>
              </a:lnSpc>
              <a:spcBef>
                <a:spcPts val="1000"/>
              </a:spcBef>
              <a:spcAft>
                <a:spcPts val="0"/>
              </a:spcAft>
              <a:buClr>
                <a:schemeClr val="dk1"/>
              </a:buClr>
              <a:buSzPts val="1600"/>
              <a:buChar char="•"/>
            </a:pPr>
            <a:r>
              <a:rPr lang="en-US" sz="1600"/>
              <a:t>Reinforces that his/her speech system is “normal”;  NOTHING NEEDS TO BE ‘FIXED’ </a:t>
            </a:r>
            <a:endParaRPr/>
          </a:p>
          <a:p>
            <a:pPr indent="-228600" lvl="0" marL="228600" rtl="0" algn="l">
              <a:lnSpc>
                <a:spcPct val="90000"/>
              </a:lnSpc>
              <a:spcBef>
                <a:spcPts val="1000"/>
              </a:spcBef>
              <a:spcAft>
                <a:spcPts val="0"/>
              </a:spcAft>
              <a:buClr>
                <a:schemeClr val="dk1"/>
              </a:buClr>
              <a:buSzPts val="1600"/>
              <a:buChar char="•"/>
            </a:pPr>
            <a:r>
              <a:rPr lang="en-US" sz="1600"/>
              <a:t>Starting treatment in a way that is removed from emotion: neutral and objective</a:t>
            </a:r>
            <a:endParaRPr/>
          </a:p>
          <a:p>
            <a:pPr indent="0" lvl="1" marL="457200" rtl="0" algn="l">
              <a:lnSpc>
                <a:spcPct val="90000"/>
              </a:lnSpc>
              <a:spcBef>
                <a:spcPts val="500"/>
              </a:spcBef>
              <a:spcAft>
                <a:spcPts val="0"/>
              </a:spcAft>
              <a:buClr>
                <a:schemeClr val="dk1"/>
              </a:buClr>
              <a:buSzPts val="1200"/>
              <a:buNone/>
            </a:pPr>
            <a:r>
              <a:t/>
            </a:r>
            <a:endParaRPr sz="1200"/>
          </a:p>
          <a:p>
            <a:pPr indent="-152400" lvl="1" marL="685800" rtl="0" algn="l">
              <a:lnSpc>
                <a:spcPct val="90000"/>
              </a:lnSpc>
              <a:spcBef>
                <a:spcPts val="500"/>
              </a:spcBef>
              <a:spcAft>
                <a:spcPts val="0"/>
              </a:spcAft>
              <a:buClr>
                <a:schemeClr val="dk1"/>
              </a:buClr>
              <a:buSzPts val="1200"/>
              <a:buNone/>
            </a:pPr>
            <a:r>
              <a:t/>
            </a:r>
            <a:endParaRPr sz="1200"/>
          </a:p>
          <a:p>
            <a:pPr indent="-152400" lvl="1" marL="685800" rtl="0" algn="l">
              <a:lnSpc>
                <a:spcPct val="90000"/>
              </a:lnSpc>
              <a:spcBef>
                <a:spcPts val="500"/>
              </a:spcBef>
              <a:spcAft>
                <a:spcPts val="0"/>
              </a:spcAft>
              <a:buClr>
                <a:schemeClr val="dk1"/>
              </a:buClr>
              <a:buSzPts val="1200"/>
              <a:buNone/>
            </a:pPr>
            <a:r>
              <a:t/>
            </a:r>
            <a:endParaRPr sz="1200"/>
          </a:p>
          <a:p>
            <a:pPr indent="-152400" lvl="1" marL="685800" rtl="0" algn="l">
              <a:lnSpc>
                <a:spcPct val="90000"/>
              </a:lnSpc>
              <a:spcBef>
                <a:spcPts val="500"/>
              </a:spcBef>
              <a:spcAft>
                <a:spcPts val="0"/>
              </a:spcAft>
              <a:buClr>
                <a:schemeClr val="dk1"/>
              </a:buClr>
              <a:buSzPts val="1200"/>
              <a:buNone/>
            </a:pPr>
            <a:r>
              <a:t/>
            </a:r>
            <a:endParaRPr sz="1200"/>
          </a:p>
          <a:p>
            <a:pPr indent="-152400" lvl="1" marL="685800" rtl="0" algn="l">
              <a:lnSpc>
                <a:spcPct val="90000"/>
              </a:lnSpc>
              <a:spcBef>
                <a:spcPts val="500"/>
              </a:spcBef>
              <a:spcAft>
                <a:spcPts val="0"/>
              </a:spcAft>
              <a:buClr>
                <a:schemeClr val="dk1"/>
              </a:buClr>
              <a:buSzPts val="1200"/>
              <a:buNone/>
            </a:pPr>
            <a:r>
              <a:t/>
            </a:r>
            <a:endParaRPr sz="12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9900"/>
              </a:buClr>
              <a:buSzPts val="4400"/>
              <a:buFont typeface="Arial Black"/>
              <a:buNone/>
            </a:pPr>
            <a:r>
              <a:rPr b="1" lang="en-US">
                <a:solidFill>
                  <a:srgbClr val="FF9900"/>
                </a:solidFill>
                <a:latin typeface="Arial Black"/>
                <a:ea typeface="Arial Black"/>
                <a:cs typeface="Arial Black"/>
                <a:sym typeface="Arial Black"/>
              </a:rPr>
              <a:t>Normal Talking Approach</a:t>
            </a:r>
            <a:endParaRPr/>
          </a:p>
        </p:txBody>
      </p:sp>
      <p:sp>
        <p:nvSpPr>
          <p:cNvPr id="489" name="Google Shape;489;p3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US"/>
              <a:t>Developed by </a:t>
            </a:r>
            <a:r>
              <a:rPr lang="en-US">
                <a:solidFill>
                  <a:srgbClr val="FF9900"/>
                </a:solidFill>
              </a:rPr>
              <a:t>Dean Williams</a:t>
            </a:r>
            <a:endParaRPr/>
          </a:p>
          <a:p>
            <a:pPr indent="-228600" lvl="0" marL="228600" rtl="0" algn="l">
              <a:lnSpc>
                <a:spcPct val="90000"/>
              </a:lnSpc>
              <a:spcBef>
                <a:spcPts val="1000"/>
              </a:spcBef>
              <a:spcAft>
                <a:spcPts val="0"/>
              </a:spcAft>
              <a:buClr>
                <a:schemeClr val="dk1"/>
              </a:buClr>
              <a:buSzPts val="2800"/>
              <a:buChar char="•"/>
            </a:pPr>
            <a:r>
              <a:rPr lang="en-US"/>
              <a:t>CWS and their SLP need to adopt a scientific, descriptive approach to talking about speaking and stuttering</a:t>
            </a:r>
            <a:endParaRPr/>
          </a:p>
          <a:p>
            <a:pPr indent="-228600" lvl="0" marL="228600" rtl="0" algn="l">
              <a:lnSpc>
                <a:spcPct val="90000"/>
              </a:lnSpc>
              <a:spcBef>
                <a:spcPts val="1000"/>
              </a:spcBef>
              <a:spcAft>
                <a:spcPts val="0"/>
              </a:spcAft>
              <a:buClr>
                <a:schemeClr val="dk1"/>
              </a:buClr>
              <a:buSzPts val="2800"/>
              <a:buChar char="•"/>
            </a:pPr>
            <a:r>
              <a:rPr lang="en-US"/>
              <a:t>Change in the thinking process/pattern is a major part of therapy</a:t>
            </a:r>
            <a:endParaRPr/>
          </a:p>
          <a:p>
            <a:pPr indent="-228600" lvl="0" marL="228600" rtl="0" algn="l">
              <a:lnSpc>
                <a:spcPct val="90000"/>
              </a:lnSpc>
              <a:spcBef>
                <a:spcPts val="1000"/>
              </a:spcBef>
              <a:spcAft>
                <a:spcPts val="0"/>
              </a:spcAft>
              <a:buClr>
                <a:schemeClr val="dk1"/>
              </a:buClr>
              <a:buSzPts val="2800"/>
              <a:buChar char="•"/>
            </a:pPr>
            <a:r>
              <a:rPr lang="en-US"/>
              <a:t>Five Parameters of Forward Moving Speech </a:t>
            </a:r>
            <a:endParaRPr/>
          </a:p>
          <a:p>
            <a:pPr indent="-228600" lvl="1" marL="685800" rtl="0" algn="l">
              <a:lnSpc>
                <a:spcPct val="90000"/>
              </a:lnSpc>
              <a:spcBef>
                <a:spcPts val="500"/>
              </a:spcBef>
              <a:spcAft>
                <a:spcPts val="0"/>
              </a:spcAft>
              <a:buClr>
                <a:schemeClr val="dk1"/>
              </a:buClr>
              <a:buSzPts val="2400"/>
              <a:buChar char="•"/>
            </a:pPr>
            <a:r>
              <a:rPr lang="en-US"/>
              <a:t>Airflow</a:t>
            </a:r>
            <a:endParaRPr/>
          </a:p>
          <a:p>
            <a:pPr indent="-228600" lvl="1" marL="685800" rtl="0" algn="l">
              <a:lnSpc>
                <a:spcPct val="90000"/>
              </a:lnSpc>
              <a:spcBef>
                <a:spcPts val="500"/>
              </a:spcBef>
              <a:spcAft>
                <a:spcPts val="0"/>
              </a:spcAft>
              <a:buClr>
                <a:schemeClr val="dk1"/>
              </a:buClr>
              <a:buSzPts val="2400"/>
              <a:buChar char="•"/>
            </a:pPr>
            <a:r>
              <a:rPr lang="en-US"/>
              <a:t>Movement</a:t>
            </a:r>
            <a:endParaRPr/>
          </a:p>
          <a:p>
            <a:pPr indent="-228600" lvl="1" marL="685800" rtl="0" algn="l">
              <a:lnSpc>
                <a:spcPct val="90000"/>
              </a:lnSpc>
              <a:spcBef>
                <a:spcPts val="500"/>
              </a:spcBef>
              <a:spcAft>
                <a:spcPts val="0"/>
              </a:spcAft>
              <a:buClr>
                <a:schemeClr val="dk1"/>
              </a:buClr>
              <a:buSzPts val="2400"/>
              <a:buChar char="•"/>
            </a:pPr>
            <a:r>
              <a:rPr lang="en-US"/>
              <a:t>Timing/rate</a:t>
            </a:r>
            <a:endParaRPr/>
          </a:p>
          <a:p>
            <a:pPr indent="-228600" lvl="1" marL="685800" rtl="0" algn="l">
              <a:lnSpc>
                <a:spcPct val="90000"/>
              </a:lnSpc>
              <a:spcBef>
                <a:spcPts val="500"/>
              </a:spcBef>
              <a:spcAft>
                <a:spcPts val="0"/>
              </a:spcAft>
              <a:buClr>
                <a:schemeClr val="dk1"/>
              </a:buClr>
              <a:buSzPts val="2400"/>
              <a:buChar char="•"/>
            </a:pPr>
            <a:r>
              <a:rPr lang="en-US"/>
              <a:t>Sound/voicing</a:t>
            </a:r>
            <a:endParaRPr/>
          </a:p>
          <a:p>
            <a:pPr indent="-228600" lvl="1" marL="685800" rtl="0" algn="l">
              <a:lnSpc>
                <a:spcPct val="90000"/>
              </a:lnSpc>
              <a:spcBef>
                <a:spcPts val="500"/>
              </a:spcBef>
              <a:spcAft>
                <a:spcPts val="0"/>
              </a:spcAft>
              <a:buClr>
                <a:schemeClr val="dk1"/>
              </a:buClr>
              <a:buSzPts val="2400"/>
              <a:buChar char="•"/>
            </a:pPr>
            <a:r>
              <a:rPr lang="en-US"/>
              <a:t>Tensing/pressure</a:t>
            </a:r>
            <a:endParaRPr/>
          </a:p>
          <a:p>
            <a:pPr indent="-76200" lvl="1" marL="685800" rtl="0" algn="l">
              <a:lnSpc>
                <a:spcPct val="90000"/>
              </a:lnSpc>
              <a:spcBef>
                <a:spcPts val="500"/>
              </a:spcBef>
              <a:spcAft>
                <a:spcPts val="0"/>
              </a:spcAft>
              <a:buClr>
                <a:schemeClr val="dk1"/>
              </a:buClr>
              <a:buSzPts val="2400"/>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4" name="Shape 494"/>
        <p:cNvGrpSpPr/>
        <p:nvPr/>
      </p:nvGrpSpPr>
      <p:grpSpPr>
        <a:xfrm>
          <a:off x="0" y="0"/>
          <a:ext cx="0" cy="0"/>
          <a:chOff x="0" y="0"/>
          <a:chExt cx="0" cy="0"/>
        </a:xfrm>
      </p:grpSpPr>
      <p:sp>
        <p:nvSpPr>
          <p:cNvPr id="495" name="Google Shape;495;p39"/>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96" name="Google Shape;496;p39"/>
          <p:cNvSpPr/>
          <p:nvPr/>
        </p:nvSpPr>
        <p:spPr>
          <a:xfrm flipH="1" rot="3967198">
            <a:off x="8631348" y="490493"/>
            <a:ext cx="2987899" cy="2987899"/>
          </a:xfrm>
          <a:prstGeom prst="arc">
            <a:avLst>
              <a:gd fmla="val 14441841" name="adj1"/>
              <a:gd fmla="val 0" name="adj2"/>
            </a:avLst>
          </a:prstGeom>
          <a:noFill/>
          <a:ln cap="rnd" cmpd="sng" w="127000">
            <a:solidFill>
              <a:schemeClr val="accent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97" name="Google Shape;497;p39"/>
          <p:cNvSpPr txBox="1"/>
          <p:nvPr>
            <p:ph type="title"/>
          </p:nvPr>
        </p:nvSpPr>
        <p:spPr>
          <a:xfrm>
            <a:off x="5894962" y="479493"/>
            <a:ext cx="5458838"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FF9900"/>
              </a:buClr>
              <a:buSzPct val="100000"/>
              <a:buFont typeface="Arial Black"/>
              <a:buNone/>
            </a:pPr>
            <a:r>
              <a:rPr b="1" lang="en-US">
                <a:solidFill>
                  <a:srgbClr val="FF9900"/>
                </a:solidFill>
                <a:latin typeface="Arial Black"/>
                <a:ea typeface="Arial Black"/>
                <a:cs typeface="Arial Black"/>
                <a:sym typeface="Arial Black"/>
              </a:rPr>
              <a:t>Exploring Stuttering: How do </a:t>
            </a:r>
            <a:r>
              <a:rPr b="1" i="1" lang="en-US" u="sng">
                <a:solidFill>
                  <a:srgbClr val="FF9900"/>
                </a:solidFill>
                <a:latin typeface="Arial Black"/>
                <a:ea typeface="Arial Black"/>
                <a:cs typeface="Arial Black"/>
                <a:sym typeface="Arial Black"/>
              </a:rPr>
              <a:t>you</a:t>
            </a:r>
            <a:r>
              <a:rPr b="1" i="1" lang="en-US">
                <a:solidFill>
                  <a:srgbClr val="FF9900"/>
                </a:solidFill>
                <a:latin typeface="Arial Black"/>
                <a:ea typeface="Arial Black"/>
                <a:cs typeface="Arial Black"/>
                <a:sym typeface="Arial Black"/>
              </a:rPr>
              <a:t> </a:t>
            </a:r>
            <a:r>
              <a:rPr b="1" lang="en-US">
                <a:solidFill>
                  <a:srgbClr val="FF9900"/>
                </a:solidFill>
                <a:latin typeface="Arial Black"/>
                <a:ea typeface="Arial Black"/>
                <a:cs typeface="Arial Black"/>
                <a:sym typeface="Arial Black"/>
              </a:rPr>
              <a:t>stutter? </a:t>
            </a:r>
            <a:endParaRPr/>
          </a:p>
        </p:txBody>
      </p:sp>
      <p:sp>
        <p:nvSpPr>
          <p:cNvPr id="498" name="Google Shape;498;p39"/>
          <p:cNvSpPr/>
          <p:nvPr/>
        </p:nvSpPr>
        <p:spPr>
          <a:xfrm flipH="1">
            <a:off x="0" y="5486400"/>
            <a:ext cx="2672863" cy="1371600"/>
          </a:xfrm>
          <a:custGeom>
            <a:rect b="b" l="l" r="r" t="t"/>
            <a:pathLst>
              <a:path extrusionOk="0" h="1371600" w="2672863">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A picture containing text, clipart&#10;&#10;Description automatically generated" id="499" name="Google Shape;499;p39"/>
          <p:cNvPicPr preferRelativeResize="0"/>
          <p:nvPr/>
        </p:nvPicPr>
        <p:blipFill rotWithShape="1">
          <a:blip r:embed="rId3">
            <a:alphaModFix/>
          </a:blip>
          <a:srcRect b="0" l="0" r="0" t="0"/>
          <a:stretch/>
        </p:blipFill>
        <p:spPr>
          <a:xfrm>
            <a:off x="1562142" y="511293"/>
            <a:ext cx="3059461" cy="5665670"/>
          </a:xfrm>
          <a:custGeom>
            <a:rect b="b" l="l" r="r" t="t"/>
            <a:pathLst>
              <a:path extrusionOk="0" h="5643794" w="4777381">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ln>
            <a:noFill/>
          </a:ln>
        </p:spPr>
      </p:pic>
      <p:sp>
        <p:nvSpPr>
          <p:cNvPr id="500" name="Google Shape;500;p39"/>
          <p:cNvSpPr txBox="1"/>
          <p:nvPr>
            <p:ph idx="1" type="body"/>
          </p:nvPr>
        </p:nvSpPr>
        <p:spPr>
          <a:xfrm>
            <a:off x="5894962" y="2269448"/>
            <a:ext cx="5458838" cy="4192520"/>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dk1"/>
              </a:buClr>
              <a:buSzPct val="100000"/>
              <a:buChar char="•"/>
            </a:pPr>
            <a:r>
              <a:rPr lang="en-US" sz="2200"/>
              <a:t>Identify aspects of stuttering</a:t>
            </a:r>
            <a:endParaRPr/>
          </a:p>
          <a:p>
            <a:pPr indent="-228600" lvl="1" marL="685800" rtl="0" algn="l">
              <a:lnSpc>
                <a:spcPct val="90000"/>
              </a:lnSpc>
              <a:spcBef>
                <a:spcPts val="500"/>
              </a:spcBef>
              <a:spcAft>
                <a:spcPts val="0"/>
              </a:spcAft>
              <a:buClr>
                <a:schemeClr val="dk1"/>
              </a:buClr>
              <a:buSzPct val="100000"/>
              <a:buChar char="•"/>
            </a:pPr>
            <a:r>
              <a:rPr lang="en-US" sz="2200"/>
              <a:t>In order to change behavior, need to know </a:t>
            </a:r>
            <a:r>
              <a:rPr i="1" lang="en-US" sz="2200"/>
              <a:t>when and</a:t>
            </a:r>
            <a:r>
              <a:rPr lang="en-US" sz="2200"/>
              <a:t> </a:t>
            </a:r>
            <a:r>
              <a:rPr i="1" lang="en-US" sz="2200"/>
              <a:t>what</a:t>
            </a:r>
            <a:r>
              <a:rPr lang="en-US" sz="2200"/>
              <a:t> to change</a:t>
            </a:r>
            <a:endParaRPr/>
          </a:p>
          <a:p>
            <a:pPr indent="-228600" lvl="1" marL="685800" rtl="0" algn="l">
              <a:lnSpc>
                <a:spcPct val="90000"/>
              </a:lnSpc>
              <a:spcBef>
                <a:spcPts val="500"/>
              </a:spcBef>
              <a:spcAft>
                <a:spcPts val="0"/>
              </a:spcAft>
              <a:buClr>
                <a:schemeClr val="dk1"/>
              </a:buClr>
              <a:buSzPct val="100000"/>
              <a:buFont typeface="Calibri"/>
              <a:buNone/>
            </a:pPr>
            <a:r>
              <a:t/>
            </a:r>
            <a:endParaRPr sz="2200"/>
          </a:p>
          <a:p>
            <a:pPr indent="-228600" lvl="0" marL="228600" rtl="0" algn="l">
              <a:lnSpc>
                <a:spcPct val="90000"/>
              </a:lnSpc>
              <a:spcBef>
                <a:spcPts val="1000"/>
              </a:spcBef>
              <a:spcAft>
                <a:spcPts val="0"/>
              </a:spcAft>
              <a:buClr>
                <a:schemeClr val="dk1"/>
              </a:buClr>
              <a:buSzPct val="100000"/>
              <a:buChar char="•"/>
            </a:pPr>
            <a:r>
              <a:rPr lang="en-US" sz="2200"/>
              <a:t>Exploring stuttering ties information from exploring talking to child’s own behavior/speech patterns</a:t>
            </a:r>
            <a:endParaRPr/>
          </a:p>
          <a:p>
            <a:pPr indent="-228600" lvl="1" marL="685800" rtl="0" algn="l">
              <a:lnSpc>
                <a:spcPct val="90000"/>
              </a:lnSpc>
              <a:spcBef>
                <a:spcPts val="500"/>
              </a:spcBef>
              <a:spcAft>
                <a:spcPts val="0"/>
              </a:spcAft>
              <a:buClr>
                <a:schemeClr val="dk1"/>
              </a:buClr>
              <a:buSzPct val="100000"/>
              <a:buChar char="•"/>
            </a:pPr>
            <a:r>
              <a:rPr lang="en-US" sz="2200"/>
              <a:t>Explore how “speech helpers” work in fluency</a:t>
            </a:r>
            <a:endParaRPr/>
          </a:p>
          <a:p>
            <a:pPr indent="-228600" lvl="1" marL="685800" rtl="0" algn="l">
              <a:lnSpc>
                <a:spcPct val="90000"/>
              </a:lnSpc>
              <a:spcBef>
                <a:spcPts val="500"/>
              </a:spcBef>
              <a:spcAft>
                <a:spcPts val="0"/>
              </a:spcAft>
              <a:buClr>
                <a:schemeClr val="dk1"/>
              </a:buClr>
              <a:buSzPct val="100000"/>
              <a:buChar char="•"/>
            </a:pPr>
            <a:r>
              <a:rPr lang="en-US" sz="2200"/>
              <a:t>Explore what happens in stuttering</a:t>
            </a:r>
            <a:endParaRPr/>
          </a:p>
          <a:p>
            <a:pPr indent="-228600" lvl="1" marL="685800" rtl="0" algn="l">
              <a:lnSpc>
                <a:spcPct val="90000"/>
              </a:lnSpc>
              <a:spcBef>
                <a:spcPts val="500"/>
              </a:spcBef>
              <a:spcAft>
                <a:spcPts val="0"/>
              </a:spcAft>
              <a:buClr>
                <a:schemeClr val="dk1"/>
              </a:buClr>
              <a:buSzPct val="100000"/>
              <a:buChar char="•"/>
            </a:pPr>
            <a:r>
              <a:rPr lang="en-US" sz="2200"/>
              <a:t>Holding onto stutters and feeling what is happening</a:t>
            </a:r>
            <a:endParaRPr/>
          </a:p>
          <a:p>
            <a:pPr indent="-228600" lvl="0" marL="228600" rtl="0" algn="l">
              <a:lnSpc>
                <a:spcPct val="90000"/>
              </a:lnSpc>
              <a:spcBef>
                <a:spcPts val="1000"/>
              </a:spcBef>
              <a:spcAft>
                <a:spcPts val="0"/>
              </a:spcAft>
              <a:buClr>
                <a:schemeClr val="dk1"/>
              </a:buClr>
              <a:buSzPct val="100000"/>
              <a:buChar char="•"/>
            </a:pPr>
            <a:r>
              <a:rPr lang="en-US" sz="2200"/>
              <a:t>Desensitizing </a:t>
            </a:r>
            <a:endParaRPr/>
          </a:p>
          <a:p>
            <a:pPr indent="-99377" lvl="0" marL="228600" rtl="0" algn="l">
              <a:lnSpc>
                <a:spcPct val="90000"/>
              </a:lnSpc>
              <a:spcBef>
                <a:spcPts val="1000"/>
              </a:spcBef>
              <a:spcAft>
                <a:spcPts val="0"/>
              </a:spcAft>
              <a:buClr>
                <a:schemeClr val="dk1"/>
              </a:buClr>
              <a:buSzPct val="100000"/>
              <a:buNone/>
            </a:pPr>
            <a:r>
              <a:t/>
            </a:r>
            <a:endParaRPr sz="2200"/>
          </a:p>
          <a:p>
            <a:pPr indent="-228600" lvl="0" marL="228600" rtl="0" algn="l">
              <a:lnSpc>
                <a:spcPct val="90000"/>
              </a:lnSpc>
              <a:spcBef>
                <a:spcPts val="1000"/>
              </a:spcBef>
              <a:spcAft>
                <a:spcPts val="0"/>
              </a:spcAft>
              <a:buClr>
                <a:schemeClr val="dk1"/>
              </a:buClr>
              <a:buSzPct val="100000"/>
              <a:buFont typeface="Calibri"/>
              <a:buNone/>
            </a:pPr>
            <a:r>
              <a:t/>
            </a:r>
            <a:endParaRPr sz="1300"/>
          </a:p>
          <a:p>
            <a:pPr indent="-152273" lvl="0" marL="228600" rtl="0" algn="l">
              <a:lnSpc>
                <a:spcPct val="90000"/>
              </a:lnSpc>
              <a:spcBef>
                <a:spcPts val="1000"/>
              </a:spcBef>
              <a:spcAft>
                <a:spcPts val="0"/>
              </a:spcAft>
              <a:buClr>
                <a:schemeClr val="dk1"/>
              </a:buClr>
              <a:buSzPct val="100000"/>
              <a:buNone/>
            </a:pPr>
            <a:r>
              <a:t/>
            </a:r>
            <a:endParaRPr sz="13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4"/>
          <p:cNvSpPr txBox="1"/>
          <p:nvPr>
            <p:ph type="title"/>
          </p:nvPr>
        </p:nvSpPr>
        <p:spPr>
          <a:xfrm>
            <a:off x="836679" y="723898"/>
            <a:ext cx="6002110" cy="149542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FF9900"/>
              </a:buClr>
              <a:buSzPct val="100000"/>
              <a:buFont typeface="Arial Black"/>
              <a:buNone/>
            </a:pPr>
            <a:r>
              <a:rPr b="1" lang="en-US" sz="4000">
                <a:solidFill>
                  <a:srgbClr val="FF9900"/>
                </a:solidFill>
                <a:latin typeface="Arial Black"/>
                <a:ea typeface="Arial Black"/>
                <a:cs typeface="Arial Black"/>
                <a:sym typeface="Arial Black"/>
              </a:rPr>
              <a:t>Stuttering defined by</a:t>
            </a:r>
            <a:br>
              <a:rPr b="1" lang="en-US" sz="4000">
                <a:solidFill>
                  <a:srgbClr val="FF9900"/>
                </a:solidFill>
                <a:latin typeface="Arial Black"/>
                <a:ea typeface="Arial Black"/>
                <a:cs typeface="Arial Black"/>
                <a:sym typeface="Arial Black"/>
              </a:rPr>
            </a:br>
            <a:r>
              <a:rPr b="1" lang="en-US" sz="4000">
                <a:solidFill>
                  <a:srgbClr val="FF9900"/>
                </a:solidFill>
                <a:latin typeface="Arial Black"/>
                <a:ea typeface="Arial Black"/>
                <a:cs typeface="Arial Black"/>
                <a:sym typeface="Arial Black"/>
              </a:rPr>
              <a:t>World Health Organization</a:t>
            </a:r>
            <a:endParaRPr/>
          </a:p>
        </p:txBody>
      </p:sp>
      <p:sp>
        <p:nvSpPr>
          <p:cNvPr id="125" name="Google Shape;125;p4"/>
          <p:cNvSpPr txBox="1"/>
          <p:nvPr>
            <p:ph idx="1" type="body"/>
          </p:nvPr>
        </p:nvSpPr>
        <p:spPr>
          <a:xfrm>
            <a:off x="836680" y="2405067"/>
            <a:ext cx="6002110" cy="372903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3200"/>
              <a:buChar char="•"/>
            </a:pPr>
            <a:r>
              <a:rPr lang="en-US" sz="3200"/>
              <a:t>“Disorder of the rhythm of speech in which </a:t>
            </a:r>
            <a:r>
              <a:rPr b="1" lang="en-US" sz="3200">
                <a:solidFill>
                  <a:srgbClr val="FF9900"/>
                </a:solidFill>
              </a:rPr>
              <a:t>the individual knows precisely what she/he wishes to say</a:t>
            </a:r>
            <a:r>
              <a:rPr lang="en-US" sz="3200"/>
              <a:t>, but at the time is </a:t>
            </a:r>
            <a:r>
              <a:rPr b="1" lang="en-US" sz="3200">
                <a:solidFill>
                  <a:srgbClr val="FF9900"/>
                </a:solidFill>
              </a:rPr>
              <a:t>unable to say</a:t>
            </a:r>
            <a:r>
              <a:rPr b="1" lang="en-US" sz="3200"/>
              <a:t> </a:t>
            </a:r>
            <a:r>
              <a:rPr lang="en-US" sz="3200"/>
              <a:t>it because of an </a:t>
            </a:r>
            <a:r>
              <a:rPr b="1" lang="en-US" sz="3200">
                <a:solidFill>
                  <a:srgbClr val="FF9900"/>
                </a:solidFill>
              </a:rPr>
              <a:t>involuntary</a:t>
            </a:r>
            <a:r>
              <a:rPr lang="en-US" sz="3200"/>
              <a:t>, repetitive prolongation or cessation of a sound” 1977.</a:t>
            </a:r>
            <a:endParaRPr/>
          </a:p>
        </p:txBody>
      </p:sp>
      <p:pic>
        <p:nvPicPr>
          <p:cNvPr descr="Two music sheets folded to form a heart shape" id="126" name="Google Shape;126;p4"/>
          <p:cNvPicPr preferRelativeResize="0"/>
          <p:nvPr/>
        </p:nvPicPr>
        <p:blipFill rotWithShape="1">
          <a:blip r:embed="rId3">
            <a:alphaModFix/>
          </a:blip>
          <a:srcRect b="-1" l="34120" r="17285" t="0"/>
          <a:stretch/>
        </p:blipFill>
        <p:spPr>
          <a:xfrm>
            <a:off x="7199440" y="10"/>
            <a:ext cx="4992560" cy="685799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5" name="Shape 505"/>
        <p:cNvGrpSpPr/>
        <p:nvPr/>
      </p:nvGrpSpPr>
      <p:grpSpPr>
        <a:xfrm>
          <a:off x="0" y="0"/>
          <a:ext cx="0" cy="0"/>
          <a:chOff x="0" y="0"/>
          <a:chExt cx="0" cy="0"/>
        </a:xfrm>
      </p:grpSpPr>
      <p:sp>
        <p:nvSpPr>
          <p:cNvPr id="506" name="Google Shape;506;p40"/>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07" name="Google Shape;507;p40"/>
          <p:cNvSpPr txBox="1"/>
          <p:nvPr>
            <p:ph type="title"/>
          </p:nvPr>
        </p:nvSpPr>
        <p:spPr>
          <a:xfrm>
            <a:off x="589560" y="856180"/>
            <a:ext cx="4560584" cy="112806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9900"/>
              </a:buClr>
              <a:buSzPts val="4000"/>
              <a:buFont typeface="Calibri"/>
              <a:buNone/>
            </a:pPr>
            <a:r>
              <a:rPr b="1" lang="en-US" sz="4000">
                <a:solidFill>
                  <a:srgbClr val="FF9900"/>
                </a:solidFill>
              </a:rPr>
              <a:t>Tools For Change</a:t>
            </a:r>
            <a:endParaRPr/>
          </a:p>
        </p:txBody>
      </p:sp>
      <p:grpSp>
        <p:nvGrpSpPr>
          <p:cNvPr id="508" name="Google Shape;508;p40"/>
          <p:cNvGrpSpPr/>
          <p:nvPr/>
        </p:nvGrpSpPr>
        <p:grpSpPr>
          <a:xfrm>
            <a:off x="0" y="1083484"/>
            <a:ext cx="355196" cy="673460"/>
            <a:chOff x="0" y="823811"/>
            <a:chExt cx="355196" cy="673460"/>
          </a:xfrm>
        </p:grpSpPr>
        <p:sp>
          <p:nvSpPr>
            <p:cNvPr id="509" name="Google Shape;509;p40"/>
            <p:cNvSpPr/>
            <p:nvPr/>
          </p:nvSpPr>
          <p:spPr>
            <a:xfrm>
              <a:off x="0" y="823811"/>
              <a:ext cx="87363"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10" name="Google Shape;510;p40"/>
            <p:cNvSpPr/>
            <p:nvPr/>
          </p:nvSpPr>
          <p:spPr>
            <a:xfrm>
              <a:off x="159341" y="823811"/>
              <a:ext cx="195855"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sp>
        <p:nvSpPr>
          <p:cNvPr id="511" name="Google Shape;511;p40"/>
          <p:cNvSpPr/>
          <p:nvPr/>
        </p:nvSpPr>
        <p:spPr>
          <a:xfrm flipH="1">
            <a:off x="665085" y="2090569"/>
            <a:ext cx="4297680" cy="274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12" name="Google Shape;512;p40"/>
          <p:cNvSpPr txBox="1"/>
          <p:nvPr>
            <p:ph idx="1" type="body"/>
          </p:nvPr>
        </p:nvSpPr>
        <p:spPr>
          <a:xfrm>
            <a:off x="590719" y="2330505"/>
            <a:ext cx="4559425" cy="3979585"/>
          </a:xfrm>
          <a:prstGeom prst="rect">
            <a:avLst/>
          </a:prstGeom>
          <a:noFill/>
          <a:ln>
            <a:noFill/>
          </a:ln>
        </p:spPr>
        <p:txBody>
          <a:bodyPr anchorCtr="0" anchor="ctr" bIns="45700" lIns="91425" spcFirstLastPara="1" rIns="91425" wrap="square" tIns="45700">
            <a:normAutofit/>
          </a:bodyPr>
          <a:lstStyle/>
          <a:p>
            <a:pPr indent="-609600" lvl="0" marL="609600" rtl="0" algn="l">
              <a:lnSpc>
                <a:spcPct val="90000"/>
              </a:lnSpc>
              <a:spcBef>
                <a:spcPts val="0"/>
              </a:spcBef>
              <a:spcAft>
                <a:spcPts val="0"/>
              </a:spcAft>
              <a:buClr>
                <a:schemeClr val="dk1"/>
              </a:buClr>
              <a:buSzPts val="1900"/>
              <a:buNone/>
            </a:pPr>
            <a:r>
              <a:rPr b="1" lang="en-US" sz="1900"/>
              <a:t>Changing Talking</a:t>
            </a:r>
            <a:endParaRPr/>
          </a:p>
          <a:p>
            <a:pPr indent="-609600" lvl="0" marL="609600" rtl="0" algn="l">
              <a:lnSpc>
                <a:spcPct val="90000"/>
              </a:lnSpc>
              <a:spcBef>
                <a:spcPts val="1000"/>
              </a:spcBef>
              <a:spcAft>
                <a:spcPts val="0"/>
              </a:spcAft>
              <a:buClr>
                <a:schemeClr val="dk1"/>
              </a:buClr>
              <a:buSzPts val="1900"/>
              <a:buChar char="•"/>
            </a:pPr>
            <a:r>
              <a:rPr lang="en-US" sz="1900"/>
              <a:t>Changing rate</a:t>
            </a:r>
            <a:endParaRPr/>
          </a:p>
          <a:p>
            <a:pPr indent="-609600" lvl="0" marL="609600" rtl="0" algn="l">
              <a:lnSpc>
                <a:spcPct val="90000"/>
              </a:lnSpc>
              <a:spcBef>
                <a:spcPts val="1000"/>
              </a:spcBef>
              <a:spcAft>
                <a:spcPts val="0"/>
              </a:spcAft>
              <a:buClr>
                <a:schemeClr val="dk1"/>
              </a:buClr>
              <a:buSzPts val="1900"/>
              <a:buChar char="•"/>
            </a:pPr>
            <a:r>
              <a:rPr lang="en-US" sz="1900"/>
              <a:t>Soft starts/easy onsets/light contacts</a:t>
            </a:r>
            <a:endParaRPr/>
          </a:p>
          <a:p>
            <a:pPr indent="-609600" lvl="0" marL="609600" rtl="0" algn="l">
              <a:lnSpc>
                <a:spcPct val="90000"/>
              </a:lnSpc>
              <a:spcBef>
                <a:spcPts val="1000"/>
              </a:spcBef>
              <a:spcAft>
                <a:spcPts val="0"/>
              </a:spcAft>
              <a:buClr>
                <a:schemeClr val="dk1"/>
              </a:buClr>
              <a:buSzPts val="1900"/>
              <a:buNone/>
            </a:pPr>
            <a:r>
              <a:t/>
            </a:r>
            <a:endParaRPr sz="1900"/>
          </a:p>
          <a:p>
            <a:pPr indent="-609600" lvl="0" marL="609600" rtl="0" algn="l">
              <a:lnSpc>
                <a:spcPct val="90000"/>
              </a:lnSpc>
              <a:spcBef>
                <a:spcPts val="1000"/>
              </a:spcBef>
              <a:spcAft>
                <a:spcPts val="0"/>
              </a:spcAft>
              <a:buClr>
                <a:schemeClr val="dk1"/>
              </a:buClr>
              <a:buSzPts val="1900"/>
              <a:buNone/>
            </a:pPr>
            <a:r>
              <a:rPr b="1" lang="en-US" sz="1900"/>
              <a:t>Changing Stuttering</a:t>
            </a:r>
            <a:endParaRPr/>
          </a:p>
          <a:p>
            <a:pPr indent="-609600" lvl="0" marL="609600" rtl="0" algn="l">
              <a:lnSpc>
                <a:spcPct val="90000"/>
              </a:lnSpc>
              <a:spcBef>
                <a:spcPts val="1000"/>
              </a:spcBef>
              <a:spcAft>
                <a:spcPts val="0"/>
              </a:spcAft>
              <a:buClr>
                <a:schemeClr val="dk1"/>
              </a:buClr>
              <a:buSzPts val="1900"/>
              <a:buChar char="•"/>
            </a:pPr>
            <a:r>
              <a:rPr lang="en-US" sz="1900"/>
              <a:t>Voluntary stuttering </a:t>
            </a:r>
            <a:endParaRPr/>
          </a:p>
          <a:p>
            <a:pPr indent="-609600" lvl="0" marL="609600" rtl="0" algn="l">
              <a:lnSpc>
                <a:spcPct val="90000"/>
              </a:lnSpc>
              <a:spcBef>
                <a:spcPts val="1000"/>
              </a:spcBef>
              <a:spcAft>
                <a:spcPts val="0"/>
              </a:spcAft>
              <a:buClr>
                <a:schemeClr val="dk1"/>
              </a:buClr>
              <a:buSzPts val="1900"/>
              <a:buChar char="•"/>
            </a:pPr>
            <a:r>
              <a:rPr lang="en-US" sz="1900"/>
              <a:t>Holding &amp; tolerating a moment of stuttering</a:t>
            </a:r>
            <a:endParaRPr/>
          </a:p>
          <a:p>
            <a:pPr indent="-609600" lvl="0" marL="609600" rtl="0" algn="l">
              <a:lnSpc>
                <a:spcPct val="90000"/>
              </a:lnSpc>
              <a:spcBef>
                <a:spcPts val="1000"/>
              </a:spcBef>
              <a:spcAft>
                <a:spcPts val="0"/>
              </a:spcAft>
              <a:buClr>
                <a:schemeClr val="dk1"/>
              </a:buClr>
              <a:buSzPts val="1900"/>
              <a:buChar char="•"/>
            </a:pPr>
            <a:r>
              <a:rPr lang="en-US" sz="1900"/>
              <a:t>In-block corrections/pullouts</a:t>
            </a:r>
            <a:endParaRPr/>
          </a:p>
          <a:p>
            <a:pPr indent="-609600" lvl="0" marL="609600" rtl="0" algn="l">
              <a:lnSpc>
                <a:spcPct val="90000"/>
              </a:lnSpc>
              <a:spcBef>
                <a:spcPts val="1000"/>
              </a:spcBef>
              <a:spcAft>
                <a:spcPts val="0"/>
              </a:spcAft>
              <a:buClr>
                <a:schemeClr val="dk1"/>
              </a:buClr>
              <a:buSzPts val="1900"/>
              <a:buChar char="•"/>
            </a:pPr>
            <a:r>
              <a:rPr lang="en-US" sz="1900"/>
              <a:t>Post-block corrections/cancellations</a:t>
            </a:r>
            <a:endParaRPr/>
          </a:p>
          <a:p>
            <a:pPr indent="-488950" lvl="0" marL="609600" rtl="0" algn="l">
              <a:lnSpc>
                <a:spcPct val="90000"/>
              </a:lnSpc>
              <a:spcBef>
                <a:spcPts val="1000"/>
              </a:spcBef>
              <a:spcAft>
                <a:spcPts val="0"/>
              </a:spcAft>
              <a:buClr>
                <a:schemeClr val="dk1"/>
              </a:buClr>
              <a:buSzPts val="1900"/>
              <a:buNone/>
            </a:pPr>
            <a:r>
              <a:t/>
            </a:r>
            <a:endParaRPr sz="1900"/>
          </a:p>
          <a:p>
            <a:pPr indent="-488950" lvl="0" marL="609600" rtl="0" algn="l">
              <a:lnSpc>
                <a:spcPct val="90000"/>
              </a:lnSpc>
              <a:spcBef>
                <a:spcPts val="1000"/>
              </a:spcBef>
              <a:spcAft>
                <a:spcPts val="0"/>
              </a:spcAft>
              <a:buClr>
                <a:schemeClr val="dk1"/>
              </a:buClr>
              <a:buSzPts val="1900"/>
              <a:buNone/>
            </a:pPr>
            <a:r>
              <a:t/>
            </a:r>
            <a:endParaRPr sz="1900"/>
          </a:p>
        </p:txBody>
      </p:sp>
      <p:sp>
        <p:nvSpPr>
          <p:cNvPr id="513" name="Google Shape;513;p40"/>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14" name="Google Shape;514;p40"/>
          <p:cNvSpPr/>
          <p:nvPr/>
        </p:nvSpPr>
        <p:spPr>
          <a:xfrm>
            <a:off x="5685810" y="513853"/>
            <a:ext cx="6009366" cy="583457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Diagram&#10;&#10;Description automatically generated with medium confidence" id="515" name="Google Shape;515;p40"/>
          <p:cNvPicPr preferRelativeResize="0"/>
          <p:nvPr/>
        </p:nvPicPr>
        <p:blipFill rotWithShape="1">
          <a:blip r:embed="rId3">
            <a:alphaModFix/>
          </a:blip>
          <a:srcRect b="2793" l="0" r="1" t="22349"/>
          <a:stretch/>
        </p:blipFill>
        <p:spPr>
          <a:xfrm>
            <a:off x="5977788" y="799352"/>
            <a:ext cx="5425410" cy="525929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0" name="Shape 520"/>
        <p:cNvGrpSpPr/>
        <p:nvPr/>
      </p:nvGrpSpPr>
      <p:grpSpPr>
        <a:xfrm>
          <a:off x="0" y="0"/>
          <a:ext cx="0" cy="0"/>
          <a:chOff x="0" y="0"/>
          <a:chExt cx="0" cy="0"/>
        </a:xfrm>
      </p:grpSpPr>
      <p:sp>
        <p:nvSpPr>
          <p:cNvPr id="521" name="Google Shape;521;p4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2" name="Google Shape;522;p41"/>
          <p:cNvSpPr/>
          <p:nvPr/>
        </p:nvSpPr>
        <p:spPr>
          <a:xfrm>
            <a:off x="-1" y="0"/>
            <a:ext cx="4818889" cy="6858000"/>
          </a:xfrm>
          <a:custGeom>
            <a:rect b="b" l="l" r="r" t="t"/>
            <a:pathLst>
              <a:path extrusionOk="0" h="6858000" w="4818889">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solidFill>
            <a:schemeClr val="lt1"/>
          </a:solidFill>
          <a:ln cap="flat" cmpd="sng" w="9525">
            <a:solidFill>
              <a:srgbClr val="EFEFEF"/>
            </a:solidFill>
            <a:prstDash val="solid"/>
            <a:miter lim="800000"/>
            <a:headEnd len="sm" w="sm" type="none"/>
            <a:tailEnd len="sm" w="sm" type="none"/>
          </a:ln>
          <a:effectLst>
            <a:outerShdw blurRad="88900" rotWithShape="0" algn="l" dist="38100">
              <a:srgbClr val="D8D8D8">
                <a:alpha val="4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23" name="Google Shape;523;p41"/>
          <p:cNvSpPr/>
          <p:nvPr/>
        </p:nvSpPr>
        <p:spPr>
          <a:xfrm>
            <a:off x="1" y="0"/>
            <a:ext cx="4811477" cy="6858000"/>
          </a:xfrm>
          <a:custGeom>
            <a:rect b="b" l="l" r="r" t="t"/>
            <a:pathLst>
              <a:path extrusionOk="0" h="6858000" w="4811477">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24" name="Google Shape;524;p41"/>
          <p:cNvSpPr txBox="1"/>
          <p:nvPr>
            <p:ph type="title"/>
          </p:nvPr>
        </p:nvSpPr>
        <p:spPr>
          <a:xfrm>
            <a:off x="621792" y="1161288"/>
            <a:ext cx="3602736" cy="45262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lang="en-US" sz="4000"/>
              <a:t>Changing Talking </a:t>
            </a:r>
            <a:br>
              <a:rPr b="1" lang="en-US" sz="4000"/>
            </a:br>
            <a:r>
              <a:rPr b="1" lang="en-US" sz="4000"/>
              <a:t>Changing Rate</a:t>
            </a:r>
            <a:endParaRPr/>
          </a:p>
        </p:txBody>
      </p:sp>
      <p:sp>
        <p:nvSpPr>
          <p:cNvPr id="525" name="Google Shape;525;p41"/>
          <p:cNvSpPr/>
          <p:nvPr/>
        </p:nvSpPr>
        <p:spPr>
          <a:xfrm>
            <a:off x="0" y="3081528"/>
            <a:ext cx="128016"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nvGrpSpPr>
          <p:cNvPr id="526" name="Google Shape;526;p41"/>
          <p:cNvGrpSpPr/>
          <p:nvPr/>
        </p:nvGrpSpPr>
        <p:grpSpPr>
          <a:xfrm>
            <a:off x="5303520" y="783229"/>
            <a:ext cx="6364224" cy="5300685"/>
            <a:chOff x="0" y="106573"/>
            <a:chExt cx="6364224" cy="5300685"/>
          </a:xfrm>
        </p:grpSpPr>
        <p:sp>
          <p:nvSpPr>
            <p:cNvPr id="527" name="Google Shape;527;p41"/>
            <p:cNvSpPr/>
            <p:nvPr/>
          </p:nvSpPr>
          <p:spPr>
            <a:xfrm>
              <a:off x="0" y="357493"/>
              <a:ext cx="6364224" cy="990675"/>
            </a:xfrm>
            <a:prstGeom prst="rect">
              <a:avLst/>
            </a:prstGeom>
            <a:solidFill>
              <a:schemeClr val="lt1">
                <a:alpha val="89803"/>
              </a:schemeClr>
            </a:solidFill>
            <a:ln cap="flat" cmpd="sng" w="12700">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41"/>
            <p:cNvSpPr txBox="1"/>
            <p:nvPr/>
          </p:nvSpPr>
          <p:spPr>
            <a:xfrm>
              <a:off x="0" y="357493"/>
              <a:ext cx="6364224" cy="990675"/>
            </a:xfrm>
            <a:prstGeom prst="rect">
              <a:avLst/>
            </a:prstGeom>
            <a:noFill/>
            <a:ln>
              <a:noFill/>
            </a:ln>
          </p:spPr>
          <p:txBody>
            <a:bodyPr anchorCtr="0" anchor="t" bIns="120900" lIns="493925" spcFirstLastPara="1" rIns="493925" wrap="square" tIns="354075">
              <a:noAutofit/>
            </a:bodyPr>
            <a:lstStyle/>
            <a:p>
              <a:pPr indent="-171450" lvl="1" marL="171450" marR="0" rtl="0" algn="l">
                <a:lnSpc>
                  <a:spcPct val="90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Slower speech overall: fewer syllables or words per minute</a:t>
              </a:r>
              <a:endParaRPr/>
            </a:p>
            <a:p>
              <a:pPr indent="-171450" lvl="1" marL="171450" marR="0" rtl="0" algn="l">
                <a:lnSpc>
                  <a:spcPct val="90000"/>
                </a:lnSpc>
                <a:spcBef>
                  <a:spcPts val="255"/>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Should sound smooth and connected, not choppy</a:t>
              </a:r>
              <a:endParaRPr/>
            </a:p>
          </p:txBody>
        </p:sp>
        <p:sp>
          <p:nvSpPr>
            <p:cNvPr id="529" name="Google Shape;529;p41"/>
            <p:cNvSpPr/>
            <p:nvPr/>
          </p:nvSpPr>
          <p:spPr>
            <a:xfrm>
              <a:off x="318211" y="106573"/>
              <a:ext cx="4454956" cy="501840"/>
            </a:xfrm>
            <a:prstGeom prst="roundRect">
              <a:avLst>
                <a:gd fmla="val 16667"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41"/>
            <p:cNvSpPr txBox="1"/>
            <p:nvPr/>
          </p:nvSpPr>
          <p:spPr>
            <a:xfrm>
              <a:off x="342709" y="131071"/>
              <a:ext cx="4405960" cy="452844"/>
            </a:xfrm>
            <a:prstGeom prst="rect">
              <a:avLst/>
            </a:prstGeom>
            <a:noFill/>
            <a:ln>
              <a:noFill/>
            </a:ln>
          </p:spPr>
          <p:txBody>
            <a:bodyPr anchorCtr="0" anchor="ctr" bIns="0" lIns="168375" spcFirstLastPara="1" rIns="168375" wrap="square" tIns="0">
              <a:noAutofit/>
            </a:bodyPr>
            <a:lstStyle/>
            <a:p>
              <a:pPr indent="0" lvl="0" marL="0" marR="0" rtl="0" algn="l">
                <a:lnSpc>
                  <a:spcPct val="90000"/>
                </a:lnSpc>
                <a:spcBef>
                  <a:spcPts val="0"/>
                </a:spcBef>
                <a:spcAft>
                  <a:spcPts val="0"/>
                </a:spcAft>
                <a:buClr>
                  <a:schemeClr val="lt1"/>
                </a:buClr>
                <a:buSzPts val="1700"/>
                <a:buFont typeface="Calibri"/>
                <a:buNone/>
              </a:pPr>
              <a:r>
                <a:rPr lang="en-US" sz="1700">
                  <a:solidFill>
                    <a:schemeClr val="lt1"/>
                  </a:solidFill>
                  <a:latin typeface="Calibri"/>
                  <a:ea typeface="Calibri"/>
                  <a:cs typeface="Calibri"/>
                  <a:sym typeface="Calibri"/>
                </a:rPr>
                <a:t>What is it? </a:t>
              </a:r>
              <a:endParaRPr/>
            </a:p>
          </p:txBody>
        </p:sp>
        <p:sp>
          <p:nvSpPr>
            <p:cNvPr id="531" name="Google Shape;531;p41"/>
            <p:cNvSpPr/>
            <p:nvPr/>
          </p:nvSpPr>
          <p:spPr>
            <a:xfrm>
              <a:off x="0" y="1690888"/>
              <a:ext cx="6364224" cy="2088450"/>
            </a:xfrm>
            <a:prstGeom prst="rect">
              <a:avLst/>
            </a:prstGeom>
            <a:solidFill>
              <a:schemeClr val="lt1">
                <a:alpha val="89803"/>
              </a:schemeClr>
            </a:solidFill>
            <a:ln cap="flat" cmpd="sng" w="12700">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41"/>
            <p:cNvSpPr txBox="1"/>
            <p:nvPr/>
          </p:nvSpPr>
          <p:spPr>
            <a:xfrm>
              <a:off x="0" y="1690888"/>
              <a:ext cx="6364224" cy="2088450"/>
            </a:xfrm>
            <a:prstGeom prst="rect">
              <a:avLst/>
            </a:prstGeom>
            <a:noFill/>
            <a:ln>
              <a:noFill/>
            </a:ln>
          </p:spPr>
          <p:txBody>
            <a:bodyPr anchorCtr="0" anchor="t" bIns="120900" lIns="493925" spcFirstLastPara="1" rIns="493925" wrap="square" tIns="354075">
              <a:noAutofit/>
            </a:bodyPr>
            <a:lstStyle/>
            <a:p>
              <a:pPr indent="-171450" lvl="1" marL="171450" marR="0" rtl="0" algn="l">
                <a:lnSpc>
                  <a:spcPct val="90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It’s fluency enhancing because it…</a:t>
              </a:r>
              <a:endParaRPr/>
            </a:p>
            <a:p>
              <a:pPr indent="-171450" lvl="2" marL="342900" marR="0" rtl="0" algn="l">
                <a:lnSpc>
                  <a:spcPct val="90000"/>
                </a:lnSpc>
                <a:spcBef>
                  <a:spcPts val="255"/>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Helps child attend to what he/she is doing</a:t>
              </a:r>
              <a:endParaRPr/>
            </a:p>
            <a:p>
              <a:pPr indent="-171450" lvl="2" marL="342900" marR="0" rtl="0" algn="l">
                <a:lnSpc>
                  <a:spcPct val="90000"/>
                </a:lnSpc>
                <a:spcBef>
                  <a:spcPts val="255"/>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Gives more time to process</a:t>
              </a:r>
              <a:endParaRPr/>
            </a:p>
            <a:p>
              <a:pPr indent="-171450" lvl="2" marL="342900" marR="0" rtl="0" algn="l">
                <a:lnSpc>
                  <a:spcPct val="90000"/>
                </a:lnSpc>
                <a:spcBef>
                  <a:spcPts val="255"/>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Gives child time to make changes in complex motor coordination</a:t>
              </a:r>
              <a:endParaRPr/>
            </a:p>
            <a:p>
              <a:pPr indent="-171450" lvl="2" marL="342900" marR="0" rtl="0" algn="l">
                <a:lnSpc>
                  <a:spcPct val="90000"/>
                </a:lnSpc>
                <a:spcBef>
                  <a:spcPts val="255"/>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Helps child feel changes in muscle tension </a:t>
              </a:r>
              <a:endParaRPr/>
            </a:p>
          </p:txBody>
        </p:sp>
        <p:sp>
          <p:nvSpPr>
            <p:cNvPr id="533" name="Google Shape;533;p41"/>
            <p:cNvSpPr/>
            <p:nvPr/>
          </p:nvSpPr>
          <p:spPr>
            <a:xfrm>
              <a:off x="318211" y="1439968"/>
              <a:ext cx="4454956" cy="501840"/>
            </a:xfrm>
            <a:prstGeom prst="roundRect">
              <a:avLst>
                <a:gd fmla="val 16667"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41"/>
            <p:cNvSpPr txBox="1"/>
            <p:nvPr/>
          </p:nvSpPr>
          <p:spPr>
            <a:xfrm>
              <a:off x="342709" y="1464466"/>
              <a:ext cx="4405960" cy="452844"/>
            </a:xfrm>
            <a:prstGeom prst="rect">
              <a:avLst/>
            </a:prstGeom>
            <a:noFill/>
            <a:ln>
              <a:noFill/>
            </a:ln>
          </p:spPr>
          <p:txBody>
            <a:bodyPr anchorCtr="0" anchor="ctr" bIns="0" lIns="168375" spcFirstLastPara="1" rIns="168375" wrap="square" tIns="0">
              <a:noAutofit/>
            </a:bodyPr>
            <a:lstStyle/>
            <a:p>
              <a:pPr indent="0" lvl="0" marL="0" marR="0" rtl="0" algn="l">
                <a:lnSpc>
                  <a:spcPct val="90000"/>
                </a:lnSpc>
                <a:spcBef>
                  <a:spcPts val="0"/>
                </a:spcBef>
                <a:spcAft>
                  <a:spcPts val="0"/>
                </a:spcAft>
                <a:buClr>
                  <a:schemeClr val="lt1"/>
                </a:buClr>
                <a:buSzPts val="1700"/>
                <a:buFont typeface="Calibri"/>
                <a:buNone/>
              </a:pPr>
              <a:r>
                <a:rPr lang="en-US" sz="1700">
                  <a:solidFill>
                    <a:schemeClr val="lt1"/>
                  </a:solidFill>
                  <a:latin typeface="Calibri"/>
                  <a:ea typeface="Calibri"/>
                  <a:cs typeface="Calibri"/>
                  <a:sym typeface="Calibri"/>
                </a:rPr>
                <a:t>Why use it?</a:t>
              </a:r>
              <a:endParaRPr/>
            </a:p>
          </p:txBody>
        </p:sp>
        <p:sp>
          <p:nvSpPr>
            <p:cNvPr id="535" name="Google Shape;535;p41"/>
            <p:cNvSpPr/>
            <p:nvPr/>
          </p:nvSpPr>
          <p:spPr>
            <a:xfrm>
              <a:off x="0" y="4122058"/>
              <a:ext cx="6364224" cy="1285200"/>
            </a:xfrm>
            <a:prstGeom prst="rect">
              <a:avLst/>
            </a:prstGeom>
            <a:solidFill>
              <a:schemeClr val="lt1">
                <a:alpha val="89803"/>
              </a:schemeClr>
            </a:solidFill>
            <a:ln cap="flat" cmpd="sng" w="12700">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41"/>
            <p:cNvSpPr txBox="1"/>
            <p:nvPr/>
          </p:nvSpPr>
          <p:spPr>
            <a:xfrm>
              <a:off x="0" y="4122058"/>
              <a:ext cx="6364224" cy="1285200"/>
            </a:xfrm>
            <a:prstGeom prst="rect">
              <a:avLst/>
            </a:prstGeom>
            <a:noFill/>
            <a:ln>
              <a:noFill/>
            </a:ln>
          </p:spPr>
          <p:txBody>
            <a:bodyPr anchorCtr="0" anchor="t" bIns="120900" lIns="493925" spcFirstLastPara="1" rIns="493925" wrap="square" tIns="354075">
              <a:noAutofit/>
            </a:bodyPr>
            <a:lstStyle/>
            <a:p>
              <a:pPr indent="-171450" lvl="1" marL="171450" marR="0" rtl="0" algn="l">
                <a:lnSpc>
                  <a:spcPct val="90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Stretching sounds or syllables</a:t>
              </a:r>
              <a:endParaRPr/>
            </a:p>
            <a:p>
              <a:pPr indent="-171450" lvl="1" marL="171450" marR="0" rtl="0" algn="l">
                <a:lnSpc>
                  <a:spcPct val="90000"/>
                </a:lnSpc>
                <a:spcBef>
                  <a:spcPts val="255"/>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Phrasing and pausing </a:t>
              </a:r>
              <a:endParaRPr/>
            </a:p>
            <a:p>
              <a:pPr indent="-171450" lvl="1" marL="171450" marR="0" rtl="0" algn="l">
                <a:lnSpc>
                  <a:spcPct val="90000"/>
                </a:lnSpc>
                <a:spcBef>
                  <a:spcPts val="255"/>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Combining stretches with phrasing/pausing</a:t>
              </a:r>
              <a:endParaRPr/>
            </a:p>
          </p:txBody>
        </p:sp>
        <p:sp>
          <p:nvSpPr>
            <p:cNvPr id="537" name="Google Shape;537;p41"/>
            <p:cNvSpPr/>
            <p:nvPr/>
          </p:nvSpPr>
          <p:spPr>
            <a:xfrm>
              <a:off x="318211" y="3871138"/>
              <a:ext cx="4454956" cy="501840"/>
            </a:xfrm>
            <a:prstGeom prst="roundRect">
              <a:avLst>
                <a:gd fmla="val 16667"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41"/>
            <p:cNvSpPr txBox="1"/>
            <p:nvPr/>
          </p:nvSpPr>
          <p:spPr>
            <a:xfrm>
              <a:off x="342709" y="3895636"/>
              <a:ext cx="4405960" cy="452844"/>
            </a:xfrm>
            <a:prstGeom prst="rect">
              <a:avLst/>
            </a:prstGeom>
            <a:noFill/>
            <a:ln>
              <a:noFill/>
            </a:ln>
          </p:spPr>
          <p:txBody>
            <a:bodyPr anchorCtr="0" anchor="ctr" bIns="0" lIns="168375" spcFirstLastPara="1" rIns="168375" wrap="square" tIns="0">
              <a:noAutofit/>
            </a:bodyPr>
            <a:lstStyle/>
            <a:p>
              <a:pPr indent="0" lvl="0" marL="0" marR="0" rtl="0" algn="l">
                <a:lnSpc>
                  <a:spcPct val="90000"/>
                </a:lnSpc>
                <a:spcBef>
                  <a:spcPts val="0"/>
                </a:spcBef>
                <a:spcAft>
                  <a:spcPts val="0"/>
                </a:spcAft>
                <a:buClr>
                  <a:schemeClr val="lt1"/>
                </a:buClr>
                <a:buSzPts val="1700"/>
                <a:buFont typeface="Calibri"/>
                <a:buNone/>
              </a:pPr>
              <a:r>
                <a:rPr lang="en-US" sz="1700">
                  <a:solidFill>
                    <a:schemeClr val="lt1"/>
                  </a:solidFill>
                  <a:latin typeface="Calibri"/>
                  <a:ea typeface="Calibri"/>
                  <a:cs typeface="Calibri"/>
                  <a:sym typeface="Calibri"/>
                </a:rPr>
                <a:t>How can rate be changed?</a:t>
              </a:r>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3" name="Shape 543"/>
        <p:cNvGrpSpPr/>
        <p:nvPr/>
      </p:nvGrpSpPr>
      <p:grpSpPr>
        <a:xfrm>
          <a:off x="0" y="0"/>
          <a:ext cx="0" cy="0"/>
          <a:chOff x="0" y="0"/>
          <a:chExt cx="0" cy="0"/>
        </a:xfrm>
      </p:grpSpPr>
      <p:sp>
        <p:nvSpPr>
          <p:cNvPr id="544" name="Google Shape;544;p4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5" name="Google Shape;545;p42"/>
          <p:cNvSpPr/>
          <p:nvPr/>
        </p:nvSpPr>
        <p:spPr>
          <a:xfrm>
            <a:off x="-1" y="0"/>
            <a:ext cx="4818889" cy="6858000"/>
          </a:xfrm>
          <a:custGeom>
            <a:rect b="b" l="l" r="r" t="t"/>
            <a:pathLst>
              <a:path extrusionOk="0" h="6858000" w="4818889">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solidFill>
            <a:schemeClr val="lt1"/>
          </a:solidFill>
          <a:ln cap="flat" cmpd="sng" w="9525">
            <a:solidFill>
              <a:srgbClr val="EFEFEF"/>
            </a:solidFill>
            <a:prstDash val="solid"/>
            <a:miter lim="800000"/>
            <a:headEnd len="sm" w="sm" type="none"/>
            <a:tailEnd len="sm" w="sm" type="none"/>
          </a:ln>
          <a:effectLst>
            <a:outerShdw blurRad="88900" rotWithShape="0" algn="l" dist="38100">
              <a:srgbClr val="D8D8D8">
                <a:alpha val="4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46" name="Google Shape;546;p42"/>
          <p:cNvSpPr/>
          <p:nvPr/>
        </p:nvSpPr>
        <p:spPr>
          <a:xfrm>
            <a:off x="1" y="0"/>
            <a:ext cx="4811477" cy="6858000"/>
          </a:xfrm>
          <a:custGeom>
            <a:rect b="b" l="l" r="r" t="t"/>
            <a:pathLst>
              <a:path extrusionOk="0" h="6858000" w="4811477">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47" name="Google Shape;547;p42"/>
          <p:cNvSpPr txBox="1"/>
          <p:nvPr>
            <p:ph type="title"/>
          </p:nvPr>
        </p:nvSpPr>
        <p:spPr>
          <a:xfrm>
            <a:off x="621792" y="1161288"/>
            <a:ext cx="3602736" cy="45262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lang="en-US" sz="4000"/>
              <a:t>Changing Talking</a:t>
            </a:r>
            <a:br>
              <a:rPr b="1" lang="en-US" sz="4000"/>
            </a:br>
            <a:r>
              <a:rPr b="1" lang="en-US" sz="4000"/>
              <a:t>Soft Starts/Easy Onset and Light Contacts</a:t>
            </a:r>
            <a:endParaRPr/>
          </a:p>
        </p:txBody>
      </p:sp>
      <p:sp>
        <p:nvSpPr>
          <p:cNvPr id="548" name="Google Shape;548;p42"/>
          <p:cNvSpPr/>
          <p:nvPr/>
        </p:nvSpPr>
        <p:spPr>
          <a:xfrm>
            <a:off x="0" y="3081528"/>
            <a:ext cx="128016"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nvGrpSpPr>
          <p:cNvPr id="549" name="Google Shape;549;p42"/>
          <p:cNvGrpSpPr/>
          <p:nvPr/>
        </p:nvGrpSpPr>
        <p:grpSpPr>
          <a:xfrm>
            <a:off x="5303520" y="700834"/>
            <a:ext cx="6364224" cy="5465474"/>
            <a:chOff x="0" y="24178"/>
            <a:chExt cx="6364224" cy="5465474"/>
          </a:xfrm>
        </p:grpSpPr>
        <p:sp>
          <p:nvSpPr>
            <p:cNvPr id="550" name="Google Shape;550;p42"/>
            <p:cNvSpPr/>
            <p:nvPr/>
          </p:nvSpPr>
          <p:spPr>
            <a:xfrm>
              <a:off x="0" y="24178"/>
              <a:ext cx="6364224" cy="719549"/>
            </a:xfrm>
            <a:prstGeom prst="roundRect">
              <a:avLst>
                <a:gd fmla="val 16667"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42"/>
            <p:cNvSpPr txBox="1"/>
            <p:nvPr/>
          </p:nvSpPr>
          <p:spPr>
            <a:xfrm>
              <a:off x="35125" y="59303"/>
              <a:ext cx="6293974" cy="649299"/>
            </a:xfrm>
            <a:prstGeom prst="rect">
              <a:avLst/>
            </a:prstGeom>
            <a:noFill/>
            <a:ln>
              <a:noFill/>
            </a:ln>
          </p:spPr>
          <p:txBody>
            <a:bodyPr anchorCtr="0" anchor="ctr" bIns="114300" lIns="114300" spcFirstLastPara="1" rIns="114300" wrap="square" tIns="114300">
              <a:noAutofit/>
            </a:bodyPr>
            <a:lstStyle/>
            <a:p>
              <a:pPr indent="0" lvl="0" marL="0" marR="0" rtl="0" algn="l">
                <a:lnSpc>
                  <a:spcPct val="90000"/>
                </a:lnSpc>
                <a:spcBef>
                  <a:spcPts val="0"/>
                </a:spcBef>
                <a:spcAft>
                  <a:spcPts val="0"/>
                </a:spcAft>
                <a:buClr>
                  <a:schemeClr val="lt1"/>
                </a:buClr>
                <a:buSzPts val="3000"/>
                <a:buFont typeface="Calibri"/>
                <a:buNone/>
              </a:pPr>
              <a:r>
                <a:rPr lang="en-US" sz="3000">
                  <a:solidFill>
                    <a:schemeClr val="lt1"/>
                  </a:solidFill>
                  <a:latin typeface="Calibri"/>
                  <a:ea typeface="Calibri"/>
                  <a:cs typeface="Calibri"/>
                  <a:sym typeface="Calibri"/>
                </a:rPr>
                <a:t>What are they?</a:t>
              </a:r>
              <a:endParaRPr/>
            </a:p>
          </p:txBody>
        </p:sp>
        <p:sp>
          <p:nvSpPr>
            <p:cNvPr id="552" name="Google Shape;552;p42"/>
            <p:cNvSpPr/>
            <p:nvPr/>
          </p:nvSpPr>
          <p:spPr>
            <a:xfrm>
              <a:off x="0" y="743728"/>
              <a:ext cx="6364224" cy="145935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42"/>
            <p:cNvSpPr txBox="1"/>
            <p:nvPr/>
          </p:nvSpPr>
          <p:spPr>
            <a:xfrm>
              <a:off x="0" y="743728"/>
              <a:ext cx="6364224" cy="1459350"/>
            </a:xfrm>
            <a:prstGeom prst="rect">
              <a:avLst/>
            </a:prstGeom>
            <a:noFill/>
            <a:ln>
              <a:noFill/>
            </a:ln>
          </p:spPr>
          <p:txBody>
            <a:bodyPr anchorCtr="0" anchor="t" bIns="38100" lIns="202050" spcFirstLastPara="1" rIns="213350" wrap="square" tIns="38100">
              <a:noAutofit/>
            </a:bodyPr>
            <a:lstStyle/>
            <a:p>
              <a:pPr indent="-228600" lvl="1" marL="228600" marR="0" rtl="0" algn="l">
                <a:lnSpc>
                  <a:spcPct val="90000"/>
                </a:lnSpc>
                <a:spcBef>
                  <a:spcPts val="0"/>
                </a:spcBef>
                <a:spcAft>
                  <a:spcPts val="0"/>
                </a:spcAft>
                <a:buClr>
                  <a:schemeClr val="dk1"/>
                </a:buClr>
                <a:buSzPts val="2300"/>
                <a:buFont typeface="Calibri"/>
                <a:buChar char="•"/>
              </a:pPr>
              <a:r>
                <a:rPr b="0" i="0" lang="en-US" sz="2300" u="none" cap="none" strike="noStrike">
                  <a:solidFill>
                    <a:schemeClr val="dk1"/>
                  </a:solidFill>
                  <a:latin typeface="Calibri"/>
                  <a:ea typeface="Calibri"/>
                  <a:cs typeface="Calibri"/>
                  <a:sym typeface="Calibri"/>
                </a:rPr>
                <a:t>Slower, physically relaxed speech initiation</a:t>
              </a:r>
              <a:endParaRPr/>
            </a:p>
            <a:p>
              <a:pPr indent="-228600" lvl="1" marL="228600" marR="0" rtl="0" algn="l">
                <a:lnSpc>
                  <a:spcPct val="90000"/>
                </a:lnSpc>
                <a:spcBef>
                  <a:spcPts val="460"/>
                </a:spcBef>
                <a:spcAft>
                  <a:spcPts val="0"/>
                </a:spcAft>
                <a:buClr>
                  <a:schemeClr val="dk1"/>
                </a:buClr>
                <a:buSzPts val="2300"/>
                <a:buFont typeface="Calibri"/>
                <a:buChar char="•"/>
              </a:pPr>
              <a:r>
                <a:rPr b="0" i="0" lang="en-US" sz="2300" u="none" cap="none" strike="noStrike">
                  <a:solidFill>
                    <a:schemeClr val="dk1"/>
                  </a:solidFill>
                  <a:latin typeface="Calibri"/>
                  <a:ea typeface="Calibri"/>
                  <a:cs typeface="Calibri"/>
                  <a:sym typeface="Calibri"/>
                </a:rPr>
                <a:t>Decreased muscle tension and less tense articulatory constriction (e.g. bilabial closure, tongue-alveolar contact)</a:t>
              </a:r>
              <a:endParaRPr/>
            </a:p>
          </p:txBody>
        </p:sp>
        <p:sp>
          <p:nvSpPr>
            <p:cNvPr id="554" name="Google Shape;554;p42"/>
            <p:cNvSpPr/>
            <p:nvPr/>
          </p:nvSpPr>
          <p:spPr>
            <a:xfrm>
              <a:off x="0" y="2203078"/>
              <a:ext cx="6364224" cy="719549"/>
            </a:xfrm>
            <a:prstGeom prst="roundRect">
              <a:avLst>
                <a:gd fmla="val 16667" name="adj"/>
              </a:avLst>
            </a:prstGeom>
            <a:solidFill>
              <a:srgbClr val="C47F6E"/>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42"/>
            <p:cNvSpPr txBox="1"/>
            <p:nvPr/>
          </p:nvSpPr>
          <p:spPr>
            <a:xfrm>
              <a:off x="35125" y="2238203"/>
              <a:ext cx="6293974" cy="649299"/>
            </a:xfrm>
            <a:prstGeom prst="rect">
              <a:avLst/>
            </a:prstGeom>
            <a:noFill/>
            <a:ln>
              <a:noFill/>
            </a:ln>
          </p:spPr>
          <p:txBody>
            <a:bodyPr anchorCtr="0" anchor="ctr" bIns="114300" lIns="114300" spcFirstLastPara="1" rIns="114300" wrap="square" tIns="114300">
              <a:noAutofit/>
            </a:bodyPr>
            <a:lstStyle/>
            <a:p>
              <a:pPr indent="0" lvl="0" marL="0" marR="0" rtl="0" algn="l">
                <a:lnSpc>
                  <a:spcPct val="90000"/>
                </a:lnSpc>
                <a:spcBef>
                  <a:spcPts val="0"/>
                </a:spcBef>
                <a:spcAft>
                  <a:spcPts val="0"/>
                </a:spcAft>
                <a:buClr>
                  <a:schemeClr val="lt1"/>
                </a:buClr>
                <a:buSzPts val="3000"/>
                <a:buFont typeface="Calibri"/>
                <a:buNone/>
              </a:pPr>
              <a:r>
                <a:rPr lang="en-US" sz="3000">
                  <a:solidFill>
                    <a:schemeClr val="lt1"/>
                  </a:solidFill>
                  <a:latin typeface="Calibri"/>
                  <a:ea typeface="Calibri"/>
                  <a:cs typeface="Calibri"/>
                  <a:sym typeface="Calibri"/>
                </a:rPr>
                <a:t>Why use them?</a:t>
              </a:r>
              <a:endParaRPr/>
            </a:p>
          </p:txBody>
        </p:sp>
        <p:sp>
          <p:nvSpPr>
            <p:cNvPr id="556" name="Google Shape;556;p42"/>
            <p:cNvSpPr/>
            <p:nvPr/>
          </p:nvSpPr>
          <p:spPr>
            <a:xfrm>
              <a:off x="0" y="2922628"/>
              <a:ext cx="6364224" cy="10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42"/>
            <p:cNvSpPr txBox="1"/>
            <p:nvPr/>
          </p:nvSpPr>
          <p:spPr>
            <a:xfrm>
              <a:off x="0" y="2922628"/>
              <a:ext cx="6364224" cy="1055700"/>
            </a:xfrm>
            <a:prstGeom prst="rect">
              <a:avLst/>
            </a:prstGeom>
            <a:noFill/>
            <a:ln>
              <a:noFill/>
            </a:ln>
          </p:spPr>
          <p:txBody>
            <a:bodyPr anchorCtr="0" anchor="t" bIns="38100" lIns="202050" spcFirstLastPara="1" rIns="213350" wrap="square" tIns="38100">
              <a:noAutofit/>
            </a:bodyPr>
            <a:lstStyle/>
            <a:p>
              <a:pPr indent="-228600" lvl="1" marL="228600" marR="0" rtl="0" algn="l">
                <a:lnSpc>
                  <a:spcPct val="90000"/>
                </a:lnSpc>
                <a:spcBef>
                  <a:spcPts val="0"/>
                </a:spcBef>
                <a:spcAft>
                  <a:spcPts val="0"/>
                </a:spcAft>
                <a:buClr>
                  <a:schemeClr val="dk1"/>
                </a:buClr>
                <a:buSzPts val="2300"/>
                <a:buFont typeface="Calibri"/>
                <a:buChar char="•"/>
              </a:pPr>
              <a:r>
                <a:rPr b="0" i="0" lang="en-US" sz="2300" u="none" cap="none" strike="noStrike">
                  <a:solidFill>
                    <a:schemeClr val="dk1"/>
                  </a:solidFill>
                  <a:latin typeface="Calibri"/>
                  <a:ea typeface="Calibri"/>
                  <a:cs typeface="Calibri"/>
                  <a:sym typeface="Calibri"/>
                </a:rPr>
                <a:t>Help initiate smooth airflow, voicing, and physically relaxed, smooth articulator movement </a:t>
              </a:r>
              <a:endParaRPr/>
            </a:p>
          </p:txBody>
        </p:sp>
        <p:sp>
          <p:nvSpPr>
            <p:cNvPr id="558" name="Google Shape;558;p42"/>
            <p:cNvSpPr/>
            <p:nvPr/>
          </p:nvSpPr>
          <p:spPr>
            <a:xfrm>
              <a:off x="0" y="3978328"/>
              <a:ext cx="6364224" cy="719549"/>
            </a:xfrm>
            <a:prstGeom prst="roundRect">
              <a:avLst>
                <a:gd fmla="val 16667" name="adj"/>
              </a:avLst>
            </a:prstGeom>
            <a:solidFill>
              <a:srgbClr val="A4A4A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42"/>
            <p:cNvSpPr txBox="1"/>
            <p:nvPr/>
          </p:nvSpPr>
          <p:spPr>
            <a:xfrm>
              <a:off x="35125" y="4013453"/>
              <a:ext cx="6293974" cy="649299"/>
            </a:xfrm>
            <a:prstGeom prst="rect">
              <a:avLst/>
            </a:prstGeom>
            <a:noFill/>
            <a:ln>
              <a:noFill/>
            </a:ln>
          </p:spPr>
          <p:txBody>
            <a:bodyPr anchorCtr="0" anchor="ctr" bIns="114300" lIns="114300" spcFirstLastPara="1" rIns="114300" wrap="square" tIns="114300">
              <a:noAutofit/>
            </a:bodyPr>
            <a:lstStyle/>
            <a:p>
              <a:pPr indent="0" lvl="0" marL="0" marR="0" rtl="0" algn="l">
                <a:lnSpc>
                  <a:spcPct val="90000"/>
                </a:lnSpc>
                <a:spcBef>
                  <a:spcPts val="0"/>
                </a:spcBef>
                <a:spcAft>
                  <a:spcPts val="0"/>
                </a:spcAft>
                <a:buClr>
                  <a:schemeClr val="lt1"/>
                </a:buClr>
                <a:buSzPts val="3000"/>
                <a:buFont typeface="Calibri"/>
                <a:buNone/>
              </a:pPr>
              <a:r>
                <a:rPr lang="en-US" sz="3000">
                  <a:solidFill>
                    <a:schemeClr val="lt1"/>
                  </a:solidFill>
                  <a:latin typeface="Calibri"/>
                  <a:ea typeface="Calibri"/>
                  <a:cs typeface="Calibri"/>
                  <a:sym typeface="Calibri"/>
                </a:rPr>
                <a:t>When to use them?</a:t>
              </a:r>
              <a:endParaRPr/>
            </a:p>
          </p:txBody>
        </p:sp>
        <p:sp>
          <p:nvSpPr>
            <p:cNvPr id="560" name="Google Shape;560;p42"/>
            <p:cNvSpPr/>
            <p:nvPr/>
          </p:nvSpPr>
          <p:spPr>
            <a:xfrm>
              <a:off x="0" y="4697878"/>
              <a:ext cx="6364224" cy="79177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42"/>
            <p:cNvSpPr txBox="1"/>
            <p:nvPr/>
          </p:nvSpPr>
          <p:spPr>
            <a:xfrm>
              <a:off x="0" y="4697878"/>
              <a:ext cx="6364224" cy="791774"/>
            </a:xfrm>
            <a:prstGeom prst="rect">
              <a:avLst/>
            </a:prstGeom>
            <a:noFill/>
            <a:ln>
              <a:noFill/>
            </a:ln>
          </p:spPr>
          <p:txBody>
            <a:bodyPr anchorCtr="0" anchor="t" bIns="38100" lIns="202050" spcFirstLastPara="1" rIns="213350" wrap="square" tIns="38100">
              <a:noAutofit/>
            </a:bodyPr>
            <a:lstStyle/>
            <a:p>
              <a:pPr indent="-228600" lvl="1" marL="228600" marR="0" rtl="0" algn="l">
                <a:lnSpc>
                  <a:spcPct val="90000"/>
                </a:lnSpc>
                <a:spcBef>
                  <a:spcPts val="0"/>
                </a:spcBef>
                <a:spcAft>
                  <a:spcPts val="0"/>
                </a:spcAft>
                <a:buClr>
                  <a:schemeClr val="dk1"/>
                </a:buClr>
                <a:buSzPts val="2300"/>
                <a:buFont typeface="Calibri"/>
                <a:buChar char="•"/>
              </a:pPr>
              <a:r>
                <a:rPr b="0" i="0" lang="en-US" sz="2300" u="none" cap="none" strike="noStrike">
                  <a:solidFill>
                    <a:schemeClr val="dk1"/>
                  </a:solidFill>
                  <a:latin typeface="Calibri"/>
                  <a:ea typeface="Calibri"/>
                  <a:cs typeface="Calibri"/>
                  <a:sym typeface="Calibri"/>
                </a:rPr>
                <a:t>Beginning of phrases or utterances</a:t>
              </a:r>
              <a:endParaRPr/>
            </a:p>
            <a:p>
              <a:pPr indent="-228600" lvl="1" marL="228600" marR="0" rtl="0" algn="l">
                <a:lnSpc>
                  <a:spcPct val="90000"/>
                </a:lnSpc>
                <a:spcBef>
                  <a:spcPts val="460"/>
                </a:spcBef>
                <a:spcAft>
                  <a:spcPts val="0"/>
                </a:spcAft>
                <a:buClr>
                  <a:schemeClr val="dk1"/>
                </a:buClr>
                <a:buSzPts val="2300"/>
                <a:buFont typeface="Calibri"/>
                <a:buChar char="•"/>
              </a:pPr>
              <a:r>
                <a:rPr b="0" i="0" lang="en-US" sz="2300" u="none" cap="none" strike="noStrike">
                  <a:solidFill>
                    <a:schemeClr val="dk1"/>
                  </a:solidFill>
                  <a:latin typeface="Calibri"/>
                  <a:ea typeface="Calibri"/>
                  <a:cs typeface="Calibri"/>
                  <a:sym typeface="Calibri"/>
                </a:rPr>
                <a:t>Phrase boundaries</a:t>
              </a:r>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6" name="Shape 566"/>
        <p:cNvGrpSpPr/>
        <p:nvPr/>
      </p:nvGrpSpPr>
      <p:grpSpPr>
        <a:xfrm>
          <a:off x="0" y="0"/>
          <a:ext cx="0" cy="0"/>
          <a:chOff x="0" y="0"/>
          <a:chExt cx="0" cy="0"/>
        </a:xfrm>
      </p:grpSpPr>
      <p:sp>
        <p:nvSpPr>
          <p:cNvPr id="567" name="Google Shape;567;p4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8" name="Google Shape;568;p43"/>
          <p:cNvSpPr/>
          <p:nvPr/>
        </p:nvSpPr>
        <p:spPr>
          <a:xfrm>
            <a:off x="-1" y="0"/>
            <a:ext cx="4818889" cy="6858000"/>
          </a:xfrm>
          <a:custGeom>
            <a:rect b="b" l="l" r="r" t="t"/>
            <a:pathLst>
              <a:path extrusionOk="0" h="6858000" w="4818889">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solidFill>
            <a:schemeClr val="lt1"/>
          </a:solidFill>
          <a:ln cap="flat" cmpd="sng" w="9525">
            <a:solidFill>
              <a:srgbClr val="EFEFEF"/>
            </a:solidFill>
            <a:prstDash val="solid"/>
            <a:miter lim="800000"/>
            <a:headEnd len="sm" w="sm" type="none"/>
            <a:tailEnd len="sm" w="sm" type="none"/>
          </a:ln>
          <a:effectLst>
            <a:outerShdw blurRad="88900" rotWithShape="0" algn="l" dist="38100">
              <a:srgbClr val="D8D8D8">
                <a:alpha val="4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69" name="Google Shape;569;p43"/>
          <p:cNvSpPr/>
          <p:nvPr/>
        </p:nvSpPr>
        <p:spPr>
          <a:xfrm>
            <a:off x="1" y="0"/>
            <a:ext cx="4811477" cy="6858000"/>
          </a:xfrm>
          <a:custGeom>
            <a:rect b="b" l="l" r="r" t="t"/>
            <a:pathLst>
              <a:path extrusionOk="0" h="6858000" w="4811477">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70" name="Google Shape;570;p43"/>
          <p:cNvSpPr txBox="1"/>
          <p:nvPr>
            <p:ph type="title"/>
          </p:nvPr>
        </p:nvSpPr>
        <p:spPr>
          <a:xfrm>
            <a:off x="621792" y="1161288"/>
            <a:ext cx="3602736" cy="45262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lang="en-US" sz="4000"/>
              <a:t>Teaching Fluency Skills: Superfluency</a:t>
            </a:r>
            <a:endParaRPr/>
          </a:p>
        </p:txBody>
      </p:sp>
      <p:sp>
        <p:nvSpPr>
          <p:cNvPr id="571" name="Google Shape;571;p43"/>
          <p:cNvSpPr/>
          <p:nvPr/>
        </p:nvSpPr>
        <p:spPr>
          <a:xfrm>
            <a:off x="0" y="3081528"/>
            <a:ext cx="128016"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nvGrpSpPr>
          <p:cNvPr id="572" name="Google Shape;572;p43"/>
          <p:cNvGrpSpPr/>
          <p:nvPr/>
        </p:nvGrpSpPr>
        <p:grpSpPr>
          <a:xfrm>
            <a:off x="5303520" y="747881"/>
            <a:ext cx="6364224" cy="5371381"/>
            <a:chOff x="0" y="71225"/>
            <a:chExt cx="6364224" cy="5371381"/>
          </a:xfrm>
        </p:grpSpPr>
        <p:sp>
          <p:nvSpPr>
            <p:cNvPr id="573" name="Google Shape;573;p43"/>
            <p:cNvSpPr/>
            <p:nvPr/>
          </p:nvSpPr>
          <p:spPr>
            <a:xfrm>
              <a:off x="0" y="71225"/>
              <a:ext cx="6364224" cy="671580"/>
            </a:xfrm>
            <a:prstGeom prst="roundRect">
              <a:avLst>
                <a:gd fmla="val 16667"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43"/>
            <p:cNvSpPr txBox="1"/>
            <p:nvPr/>
          </p:nvSpPr>
          <p:spPr>
            <a:xfrm>
              <a:off x="32784" y="104009"/>
              <a:ext cx="6298656" cy="606012"/>
            </a:xfrm>
            <a:prstGeom prst="rect">
              <a:avLst/>
            </a:prstGeom>
            <a:noFill/>
            <a:ln>
              <a:noFill/>
            </a:ln>
          </p:spPr>
          <p:txBody>
            <a:bodyPr anchorCtr="0" anchor="ctr" bIns="106675" lIns="106675" spcFirstLastPara="1" rIns="106675" wrap="square" tIns="106675">
              <a:noAutofit/>
            </a:bodyPr>
            <a:lstStyle/>
            <a:p>
              <a:pPr indent="0" lvl="0" marL="0" marR="0" rtl="0" algn="l">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Specific fluency skills</a:t>
              </a:r>
              <a:endParaRPr/>
            </a:p>
          </p:txBody>
        </p:sp>
        <p:sp>
          <p:nvSpPr>
            <p:cNvPr id="575" name="Google Shape;575;p43"/>
            <p:cNvSpPr/>
            <p:nvPr/>
          </p:nvSpPr>
          <p:spPr>
            <a:xfrm>
              <a:off x="0" y="742805"/>
              <a:ext cx="6364224" cy="226044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43"/>
            <p:cNvSpPr txBox="1"/>
            <p:nvPr/>
          </p:nvSpPr>
          <p:spPr>
            <a:xfrm>
              <a:off x="0" y="742805"/>
              <a:ext cx="6364224" cy="2260440"/>
            </a:xfrm>
            <a:prstGeom prst="rect">
              <a:avLst/>
            </a:prstGeom>
            <a:noFill/>
            <a:ln>
              <a:noFill/>
            </a:ln>
          </p:spPr>
          <p:txBody>
            <a:bodyPr anchorCtr="0" anchor="t" bIns="35550" lIns="202050" spcFirstLastPara="1" rIns="199125" wrap="square" tIns="35550">
              <a:noAutofit/>
            </a:bodyPr>
            <a:lstStyle/>
            <a:p>
              <a:pPr indent="-228600" lvl="1" marL="228600" marR="0" rtl="0" algn="l">
                <a:lnSpc>
                  <a:spcPct val="9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Flexible rate</a:t>
              </a:r>
              <a:endParaRPr/>
            </a:p>
            <a:p>
              <a:pPr indent="-228600" lvl="1" marL="228600" marR="0" rtl="0" algn="l">
                <a:lnSpc>
                  <a:spcPct val="90000"/>
                </a:lnSpc>
                <a:spcBef>
                  <a:spcPts val="44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Pausing</a:t>
              </a:r>
              <a:endParaRPr/>
            </a:p>
            <a:p>
              <a:pPr indent="-228600" lvl="1" marL="228600" marR="0" rtl="0" algn="l">
                <a:lnSpc>
                  <a:spcPct val="90000"/>
                </a:lnSpc>
                <a:spcBef>
                  <a:spcPts val="44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Easy onsets</a:t>
              </a:r>
              <a:endParaRPr/>
            </a:p>
            <a:p>
              <a:pPr indent="-228600" lvl="1" marL="228600" marR="0" rtl="0" algn="l">
                <a:lnSpc>
                  <a:spcPct val="90000"/>
                </a:lnSpc>
                <a:spcBef>
                  <a:spcPts val="44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Light contacts</a:t>
              </a:r>
              <a:endParaRPr/>
            </a:p>
            <a:p>
              <a:pPr indent="-228600" lvl="1" marL="228600" marR="0" rtl="0" algn="l">
                <a:lnSpc>
                  <a:spcPct val="90000"/>
                </a:lnSpc>
                <a:spcBef>
                  <a:spcPts val="44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Proprioception</a:t>
              </a:r>
              <a:endParaRPr/>
            </a:p>
            <a:p>
              <a:pPr indent="-228600" lvl="1" marL="228600" marR="0" rtl="0" algn="l">
                <a:lnSpc>
                  <a:spcPct val="90000"/>
                </a:lnSpc>
                <a:spcBef>
                  <a:spcPts val="44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Combine all into “superfluency”</a:t>
              </a:r>
              <a:endParaRPr/>
            </a:p>
          </p:txBody>
        </p:sp>
        <p:sp>
          <p:nvSpPr>
            <p:cNvPr id="577" name="Google Shape;577;p43"/>
            <p:cNvSpPr/>
            <p:nvPr/>
          </p:nvSpPr>
          <p:spPr>
            <a:xfrm>
              <a:off x="0" y="3003246"/>
              <a:ext cx="6364224" cy="671580"/>
            </a:xfrm>
            <a:prstGeom prst="roundRect">
              <a:avLst>
                <a:gd fmla="val 16667" name="adj"/>
              </a:avLst>
            </a:prstGeom>
            <a:solidFill>
              <a:srgbClr val="A4A4A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43"/>
            <p:cNvSpPr txBox="1"/>
            <p:nvPr/>
          </p:nvSpPr>
          <p:spPr>
            <a:xfrm>
              <a:off x="32784" y="3036030"/>
              <a:ext cx="6298656" cy="606012"/>
            </a:xfrm>
            <a:prstGeom prst="rect">
              <a:avLst/>
            </a:prstGeom>
            <a:noFill/>
            <a:ln>
              <a:noFill/>
            </a:ln>
          </p:spPr>
          <p:txBody>
            <a:bodyPr anchorCtr="0" anchor="ctr" bIns="106675" lIns="106675" spcFirstLastPara="1" rIns="106675" wrap="square" tIns="106675">
              <a:noAutofit/>
            </a:bodyPr>
            <a:lstStyle/>
            <a:p>
              <a:pPr indent="0" lvl="0" marL="0" marR="0" rtl="0" algn="l">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Replace stuttering with “Superfluency”</a:t>
              </a:r>
              <a:endParaRPr/>
            </a:p>
          </p:txBody>
        </p:sp>
        <p:sp>
          <p:nvSpPr>
            <p:cNvPr id="579" name="Google Shape;579;p43"/>
            <p:cNvSpPr/>
            <p:nvPr/>
          </p:nvSpPr>
          <p:spPr>
            <a:xfrm>
              <a:off x="0" y="3674826"/>
              <a:ext cx="6364224" cy="176778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43"/>
            <p:cNvSpPr txBox="1"/>
            <p:nvPr/>
          </p:nvSpPr>
          <p:spPr>
            <a:xfrm>
              <a:off x="0" y="3674826"/>
              <a:ext cx="6364224" cy="1767780"/>
            </a:xfrm>
            <a:prstGeom prst="rect">
              <a:avLst/>
            </a:prstGeom>
            <a:noFill/>
            <a:ln>
              <a:noFill/>
            </a:ln>
          </p:spPr>
          <p:txBody>
            <a:bodyPr anchorCtr="0" anchor="t" bIns="35550" lIns="202050" spcFirstLastPara="1" rIns="199125" wrap="square" tIns="35550">
              <a:noAutofit/>
            </a:bodyPr>
            <a:lstStyle/>
            <a:p>
              <a:pPr indent="-228600" lvl="1" marL="228600" marR="0" rtl="0" algn="l">
                <a:lnSpc>
                  <a:spcPct val="9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Practice “superfluency” with three-word sentences</a:t>
              </a:r>
              <a:endParaRPr/>
            </a:p>
            <a:p>
              <a:pPr indent="-228600" lvl="1" marL="228600" marR="0" rtl="0" algn="l">
                <a:lnSpc>
                  <a:spcPct val="90000"/>
                </a:lnSpc>
                <a:spcBef>
                  <a:spcPts val="44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Practice long and short sentences beginning with various sounds</a:t>
              </a:r>
              <a:endParaRPr/>
            </a:p>
            <a:p>
              <a:pPr indent="-228600" lvl="1" marL="228600" marR="0" rtl="0" algn="l">
                <a:lnSpc>
                  <a:spcPct val="90000"/>
                </a:lnSpc>
                <a:spcBef>
                  <a:spcPts val="44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Practice in conversation with clinician modeling</a:t>
              </a:r>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5" name="Shape 585"/>
        <p:cNvGrpSpPr/>
        <p:nvPr/>
      </p:nvGrpSpPr>
      <p:grpSpPr>
        <a:xfrm>
          <a:off x="0" y="0"/>
          <a:ext cx="0" cy="0"/>
          <a:chOff x="0" y="0"/>
          <a:chExt cx="0" cy="0"/>
        </a:xfrm>
      </p:grpSpPr>
      <p:sp>
        <p:nvSpPr>
          <p:cNvPr id="586" name="Google Shape;586;p44"/>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7" name="Google Shape;587;p44"/>
          <p:cNvSpPr/>
          <p:nvPr/>
        </p:nvSpPr>
        <p:spPr>
          <a:xfrm>
            <a:off x="173235" y="1371600"/>
            <a:ext cx="4529312" cy="3589977"/>
          </a:xfrm>
          <a:custGeom>
            <a:rect b="b" l="l" r="r" t="t"/>
            <a:pathLst>
              <a:path extrusionOk="0" h="3193741" w="5470628">
                <a:moveTo>
                  <a:pt x="5462602" y="1413608"/>
                </a:moveTo>
                <a:lnTo>
                  <a:pt x="5465724" y="1421881"/>
                </a:lnTo>
                <a:cubicBezTo>
                  <a:pt x="5472118" y="1444281"/>
                  <a:pt x="5472640" y="1461744"/>
                  <a:pt x="5465025" y="1466556"/>
                </a:cubicBezTo>
                <a:lnTo>
                  <a:pt x="5463208" y="1466226"/>
                </a:lnTo>
                <a:lnTo>
                  <a:pt x="5463242" y="1451866"/>
                </a:lnTo>
                <a:cubicBezTo>
                  <a:pt x="5463190" y="1441487"/>
                  <a:pt x="5463068" y="1431722"/>
                  <a:pt x="5462894" y="1423194"/>
                </a:cubicBezTo>
                <a:close/>
                <a:moveTo>
                  <a:pt x="5461417" y="1391849"/>
                </a:moveTo>
                <a:cubicBezTo>
                  <a:pt x="5461710" y="1392940"/>
                  <a:pt x="5461992" y="1396513"/>
                  <a:pt x="5462246" y="1401944"/>
                </a:cubicBezTo>
                <a:lnTo>
                  <a:pt x="5462602" y="1413608"/>
                </a:lnTo>
                <a:lnTo>
                  <a:pt x="5459078" y="1404268"/>
                </a:lnTo>
                <a:lnTo>
                  <a:pt x="5460137" y="1393780"/>
                </a:lnTo>
                <a:cubicBezTo>
                  <a:pt x="5460561" y="1391114"/>
                  <a:pt x="5460982" y="1390270"/>
                  <a:pt x="5461417" y="1391849"/>
                </a:cubicBezTo>
                <a:close/>
                <a:moveTo>
                  <a:pt x="614271" y="1052206"/>
                </a:moveTo>
                <a:cubicBezTo>
                  <a:pt x="613444" y="1053256"/>
                  <a:pt x="612323" y="1054339"/>
                  <a:pt x="611497" y="1055389"/>
                </a:cubicBezTo>
                <a:cubicBezTo>
                  <a:pt x="617673" y="1058912"/>
                  <a:pt x="624115" y="1061928"/>
                  <a:pt x="630277" y="1065215"/>
                </a:cubicBezTo>
                <a:cubicBezTo>
                  <a:pt x="637469" y="1066004"/>
                  <a:pt x="644958" y="1066759"/>
                  <a:pt x="651856" y="1067584"/>
                </a:cubicBezTo>
                <a:cubicBezTo>
                  <a:pt x="639327" y="1062458"/>
                  <a:pt x="626799" y="1057332"/>
                  <a:pt x="614271" y="1052206"/>
                </a:cubicBezTo>
                <a:close/>
                <a:moveTo>
                  <a:pt x="810628" y="695550"/>
                </a:moveTo>
                <a:cubicBezTo>
                  <a:pt x="873537" y="739416"/>
                  <a:pt x="951215" y="767494"/>
                  <a:pt x="1033084" y="791270"/>
                </a:cubicBezTo>
                <a:cubicBezTo>
                  <a:pt x="1034205" y="790184"/>
                  <a:pt x="1035031" y="789136"/>
                  <a:pt x="1036153" y="788050"/>
                </a:cubicBezTo>
                <a:cubicBezTo>
                  <a:pt x="960983" y="757296"/>
                  <a:pt x="885798" y="726306"/>
                  <a:pt x="810628" y="695550"/>
                </a:cubicBezTo>
                <a:close/>
                <a:moveTo>
                  <a:pt x="4850908" y="727"/>
                </a:moveTo>
                <a:cubicBezTo>
                  <a:pt x="4858191" y="2929"/>
                  <a:pt x="4860543" y="7152"/>
                  <a:pt x="4858584" y="13795"/>
                </a:cubicBezTo>
                <a:cubicBezTo>
                  <a:pt x="4855845" y="22194"/>
                  <a:pt x="4850092" y="30008"/>
                  <a:pt x="4843408" y="37224"/>
                </a:cubicBezTo>
                <a:cubicBezTo>
                  <a:pt x="4812232" y="71132"/>
                  <a:pt x="4827067" y="79774"/>
                  <a:pt x="4871062" y="78954"/>
                </a:cubicBezTo>
                <a:cubicBezTo>
                  <a:pt x="4910302" y="78234"/>
                  <a:pt x="4949507" y="72299"/>
                  <a:pt x="4989038" y="66799"/>
                </a:cubicBezTo>
                <a:cubicBezTo>
                  <a:pt x="5008500" y="63967"/>
                  <a:pt x="5009491" y="65509"/>
                  <a:pt x="5002636" y="79388"/>
                </a:cubicBezTo>
                <a:cubicBezTo>
                  <a:pt x="4991594" y="102315"/>
                  <a:pt x="4990844" y="123285"/>
                  <a:pt x="5008332" y="140859"/>
                </a:cubicBezTo>
                <a:cubicBezTo>
                  <a:pt x="5012456" y="144868"/>
                  <a:pt x="5015428" y="149491"/>
                  <a:pt x="5014326" y="155555"/>
                </a:cubicBezTo>
                <a:cubicBezTo>
                  <a:pt x="5009356" y="180357"/>
                  <a:pt x="5019874" y="200674"/>
                  <a:pt x="5030704" y="221190"/>
                </a:cubicBezTo>
                <a:cubicBezTo>
                  <a:pt x="5048958" y="255517"/>
                  <a:pt x="5072099" y="287116"/>
                  <a:pt x="5097262" y="317759"/>
                </a:cubicBezTo>
                <a:cubicBezTo>
                  <a:pt x="5115004" y="339336"/>
                  <a:pt x="5126222" y="365974"/>
                  <a:pt x="5165084" y="373367"/>
                </a:cubicBezTo>
                <a:cubicBezTo>
                  <a:pt x="5174420" y="375083"/>
                  <a:pt x="5177498" y="381353"/>
                  <a:pt x="5174137" y="389353"/>
                </a:cubicBezTo>
                <a:cubicBezTo>
                  <a:pt x="5163026" y="415847"/>
                  <a:pt x="5172067" y="436343"/>
                  <a:pt x="5192507" y="453561"/>
                </a:cubicBezTo>
                <a:cubicBezTo>
                  <a:pt x="5199734" y="459565"/>
                  <a:pt x="5197020" y="463690"/>
                  <a:pt x="5187160" y="467732"/>
                </a:cubicBezTo>
                <a:cubicBezTo>
                  <a:pt x="5175836" y="472188"/>
                  <a:pt x="5167025" y="478711"/>
                  <a:pt x="5160106" y="486904"/>
                </a:cubicBezTo>
                <a:cubicBezTo>
                  <a:pt x="5148744" y="500143"/>
                  <a:pt x="5143396" y="514315"/>
                  <a:pt x="5138948" y="528614"/>
                </a:cubicBezTo>
                <a:cubicBezTo>
                  <a:pt x="5132042" y="551041"/>
                  <a:pt x="5123894" y="572670"/>
                  <a:pt x="5097016" y="589923"/>
                </a:cubicBezTo>
                <a:cubicBezTo>
                  <a:pt x="5089016" y="595163"/>
                  <a:pt x="5082598" y="601872"/>
                  <a:pt x="5075869" y="608381"/>
                </a:cubicBezTo>
                <a:cubicBezTo>
                  <a:pt x="5078016" y="614052"/>
                  <a:pt x="5083322" y="617918"/>
                  <a:pt x="5093172" y="618385"/>
                </a:cubicBezTo>
                <a:cubicBezTo>
                  <a:pt x="5155867" y="621469"/>
                  <a:pt x="5153088" y="652648"/>
                  <a:pt x="5153518" y="687474"/>
                </a:cubicBezTo>
                <a:cubicBezTo>
                  <a:pt x="5154177" y="730575"/>
                  <a:pt x="5118812" y="754787"/>
                  <a:pt x="5074984" y="776941"/>
                </a:cubicBezTo>
                <a:cubicBezTo>
                  <a:pt x="5059986" y="784451"/>
                  <a:pt x="5038116" y="786863"/>
                  <a:pt x="5033348" y="805473"/>
                </a:cubicBezTo>
                <a:cubicBezTo>
                  <a:pt x="5059529" y="819384"/>
                  <a:pt x="5089376" y="802009"/>
                  <a:pt x="5116847" y="803426"/>
                </a:cubicBezTo>
                <a:cubicBezTo>
                  <a:pt x="5139548" y="804709"/>
                  <a:pt x="5176330" y="798120"/>
                  <a:pt x="5147902" y="833118"/>
                </a:cubicBezTo>
                <a:cubicBezTo>
                  <a:pt x="5139626" y="843373"/>
                  <a:pt x="5150382" y="848714"/>
                  <a:pt x="5161665" y="848297"/>
                </a:cubicBezTo>
                <a:cubicBezTo>
                  <a:pt x="5253064" y="844106"/>
                  <a:pt x="5215170" y="912756"/>
                  <a:pt x="5246520" y="942412"/>
                </a:cubicBezTo>
                <a:cubicBezTo>
                  <a:pt x="5255359" y="950358"/>
                  <a:pt x="5247812" y="967405"/>
                  <a:pt x="5235368" y="972946"/>
                </a:cubicBezTo>
                <a:cubicBezTo>
                  <a:pt x="5156387" y="1008610"/>
                  <a:pt x="5149354" y="1071149"/>
                  <a:pt x="5113739" y="1128845"/>
                </a:cubicBezTo>
                <a:cubicBezTo>
                  <a:pt x="5157305" y="1144685"/>
                  <a:pt x="5208388" y="1143005"/>
                  <a:pt x="5255034" y="1151117"/>
                </a:cubicBezTo>
                <a:cubicBezTo>
                  <a:pt x="5303482" y="1159484"/>
                  <a:pt x="5304156" y="1170079"/>
                  <a:pt x="5267513" y="1216275"/>
                </a:cubicBezTo>
                <a:cubicBezTo>
                  <a:pt x="5370269" y="1212844"/>
                  <a:pt x="5370269" y="1212844"/>
                  <a:pt x="5343113" y="1281854"/>
                </a:cubicBezTo>
                <a:cubicBezTo>
                  <a:pt x="5386272" y="1279593"/>
                  <a:pt x="5428618" y="1334726"/>
                  <a:pt x="5452014" y="1385543"/>
                </a:cubicBezTo>
                <a:lnTo>
                  <a:pt x="5459078" y="1404268"/>
                </a:lnTo>
                <a:lnTo>
                  <a:pt x="5458838" y="1406644"/>
                </a:lnTo>
                <a:cubicBezTo>
                  <a:pt x="5457942" y="1418063"/>
                  <a:pt x="5456960" y="1434367"/>
                  <a:pt x="5455752" y="1450751"/>
                </a:cubicBezTo>
                <a:lnTo>
                  <a:pt x="5454594" y="1464662"/>
                </a:lnTo>
                <a:lnTo>
                  <a:pt x="5447215" y="1463321"/>
                </a:lnTo>
                <a:cubicBezTo>
                  <a:pt x="5441256" y="1459714"/>
                  <a:pt x="5437002" y="1458345"/>
                  <a:pt x="5433934" y="1458428"/>
                </a:cubicBezTo>
                <a:cubicBezTo>
                  <a:pt x="5424728" y="1458676"/>
                  <a:pt x="5426188" y="1471978"/>
                  <a:pt x="5424276" y="1477014"/>
                </a:cubicBezTo>
                <a:cubicBezTo>
                  <a:pt x="5417851" y="1492977"/>
                  <a:pt x="5433852" y="1501241"/>
                  <a:pt x="5444628" y="1511562"/>
                </a:cubicBezTo>
                <a:cubicBezTo>
                  <a:pt x="5448663" y="1515344"/>
                  <a:pt x="5451544" y="1497678"/>
                  <a:pt x="5453752" y="1474786"/>
                </a:cubicBezTo>
                <a:lnTo>
                  <a:pt x="5454594" y="1464662"/>
                </a:lnTo>
                <a:lnTo>
                  <a:pt x="5463208" y="1466226"/>
                </a:lnTo>
                <a:lnTo>
                  <a:pt x="5463164" y="1484226"/>
                </a:lnTo>
                <a:cubicBezTo>
                  <a:pt x="5462722" y="1528173"/>
                  <a:pt x="5460824" y="1571999"/>
                  <a:pt x="5456160" y="1575885"/>
                </a:cubicBezTo>
                <a:cubicBezTo>
                  <a:pt x="5406708" y="1617226"/>
                  <a:pt x="5442751" y="1692579"/>
                  <a:pt x="5345636" y="1714543"/>
                </a:cubicBezTo>
                <a:cubicBezTo>
                  <a:pt x="5301930" y="1724583"/>
                  <a:pt x="5282493" y="1755882"/>
                  <a:pt x="5251319" y="1775792"/>
                </a:cubicBezTo>
                <a:cubicBezTo>
                  <a:pt x="5142610" y="1844714"/>
                  <a:pt x="5072132" y="1925140"/>
                  <a:pt x="5043512" y="2027305"/>
                </a:cubicBezTo>
                <a:cubicBezTo>
                  <a:pt x="5035488" y="2055562"/>
                  <a:pt x="5000258" y="2081893"/>
                  <a:pt x="4978144" y="2108535"/>
                </a:cubicBezTo>
                <a:cubicBezTo>
                  <a:pt x="4990785" y="2124798"/>
                  <a:pt x="5050411" y="2079615"/>
                  <a:pt x="5031476" y="2128173"/>
                </a:cubicBezTo>
                <a:cubicBezTo>
                  <a:pt x="5017138" y="2164787"/>
                  <a:pt x="4975973" y="2191363"/>
                  <a:pt x="4937389" y="2216441"/>
                </a:cubicBezTo>
                <a:cubicBezTo>
                  <a:pt x="4893079" y="2245058"/>
                  <a:pt x="4843760" y="2269776"/>
                  <a:pt x="4826122" y="2315331"/>
                </a:cubicBezTo>
                <a:cubicBezTo>
                  <a:pt x="4822276" y="2325050"/>
                  <a:pt x="3896510" y="3112888"/>
                  <a:pt x="2544647" y="3190975"/>
                </a:cubicBezTo>
                <a:cubicBezTo>
                  <a:pt x="2323734" y="3203734"/>
                  <a:pt x="1445947" y="3169121"/>
                  <a:pt x="1328257" y="3153006"/>
                </a:cubicBezTo>
                <a:cubicBezTo>
                  <a:pt x="1207258" y="3136344"/>
                  <a:pt x="1101756" y="3091943"/>
                  <a:pt x="977943" y="3082502"/>
                </a:cubicBezTo>
                <a:cubicBezTo>
                  <a:pt x="912454" y="3077622"/>
                  <a:pt x="848655" y="3061861"/>
                  <a:pt x="854473" y="2994250"/>
                </a:cubicBezTo>
                <a:cubicBezTo>
                  <a:pt x="856228" y="2975057"/>
                  <a:pt x="838125" y="2961827"/>
                  <a:pt x="811593" y="2970498"/>
                </a:cubicBezTo>
                <a:cubicBezTo>
                  <a:pt x="761454" y="2987010"/>
                  <a:pt x="736680" y="2962489"/>
                  <a:pt x="707024" y="2945439"/>
                </a:cubicBezTo>
                <a:cubicBezTo>
                  <a:pt x="654509" y="2915262"/>
                  <a:pt x="603913" y="2882480"/>
                  <a:pt x="523487" y="2886053"/>
                </a:cubicBezTo>
                <a:cubicBezTo>
                  <a:pt x="537017" y="2855468"/>
                  <a:pt x="563587" y="2856758"/>
                  <a:pt x="587884" y="2859746"/>
                </a:cubicBezTo>
                <a:cubicBezTo>
                  <a:pt x="652090" y="2867866"/>
                  <a:pt x="715235" y="2878012"/>
                  <a:pt x="779426" y="2885897"/>
                </a:cubicBezTo>
                <a:cubicBezTo>
                  <a:pt x="821123" y="2891048"/>
                  <a:pt x="863074" y="2900202"/>
                  <a:pt x="917288" y="2882248"/>
                </a:cubicBezTo>
                <a:cubicBezTo>
                  <a:pt x="866364" y="2830288"/>
                  <a:pt x="785092" y="2829930"/>
                  <a:pt x="718684" y="2819941"/>
                </a:cubicBezTo>
                <a:cubicBezTo>
                  <a:pt x="635747" y="2807447"/>
                  <a:pt x="584925" y="2771133"/>
                  <a:pt x="524650" y="2731220"/>
                </a:cubicBezTo>
                <a:cubicBezTo>
                  <a:pt x="584180" y="2712621"/>
                  <a:pt x="623299" y="2742760"/>
                  <a:pt x="670138" y="2735189"/>
                </a:cubicBezTo>
                <a:cubicBezTo>
                  <a:pt x="672406" y="2728745"/>
                  <a:pt x="675988" y="2719532"/>
                  <a:pt x="675382" y="2719369"/>
                </a:cubicBezTo>
                <a:cubicBezTo>
                  <a:pt x="596666" y="2703042"/>
                  <a:pt x="557844" y="2658869"/>
                  <a:pt x="542021" y="2601946"/>
                </a:cubicBezTo>
                <a:cubicBezTo>
                  <a:pt x="533902" y="2572560"/>
                  <a:pt x="505246" y="2566541"/>
                  <a:pt x="476895" y="2555976"/>
                </a:cubicBezTo>
                <a:cubicBezTo>
                  <a:pt x="377189" y="2518466"/>
                  <a:pt x="272496" y="2486779"/>
                  <a:pt x="188751" y="2428830"/>
                </a:cubicBezTo>
                <a:cubicBezTo>
                  <a:pt x="280875" y="2426687"/>
                  <a:pt x="357216" y="2461808"/>
                  <a:pt x="456762" y="2468731"/>
                </a:cubicBezTo>
                <a:cubicBezTo>
                  <a:pt x="373794" y="2404281"/>
                  <a:pt x="269816" y="2379152"/>
                  <a:pt x="174514" y="2345378"/>
                </a:cubicBezTo>
                <a:cubicBezTo>
                  <a:pt x="130977" y="2330009"/>
                  <a:pt x="90329" y="2308598"/>
                  <a:pt x="38827" y="2303685"/>
                </a:cubicBezTo>
                <a:cubicBezTo>
                  <a:pt x="20556" y="2301864"/>
                  <a:pt x="-10092" y="2297272"/>
                  <a:pt x="3281" y="2273587"/>
                </a:cubicBezTo>
                <a:cubicBezTo>
                  <a:pt x="14533" y="2253956"/>
                  <a:pt x="39095" y="2256437"/>
                  <a:pt x="61590" y="2259170"/>
                </a:cubicBezTo>
                <a:cubicBezTo>
                  <a:pt x="115591" y="2265916"/>
                  <a:pt x="170539" y="2259497"/>
                  <a:pt x="242291" y="2250569"/>
                </a:cubicBezTo>
                <a:cubicBezTo>
                  <a:pt x="178223" y="2197829"/>
                  <a:pt x="68904" y="2229102"/>
                  <a:pt x="13205" y="2172263"/>
                </a:cubicBezTo>
                <a:cubicBezTo>
                  <a:pt x="77196" y="2153598"/>
                  <a:pt x="128251" y="2170191"/>
                  <a:pt x="180810" y="2168333"/>
                </a:cubicBezTo>
                <a:cubicBezTo>
                  <a:pt x="228319" y="2166612"/>
                  <a:pt x="239444" y="2154350"/>
                  <a:pt x="226020" y="2121100"/>
                </a:cubicBezTo>
                <a:cubicBezTo>
                  <a:pt x="205165" y="2069293"/>
                  <a:pt x="229388" y="2038364"/>
                  <a:pt x="299145" y="2044862"/>
                </a:cubicBezTo>
                <a:cubicBezTo>
                  <a:pt x="363822" y="2051027"/>
                  <a:pt x="369032" y="2029991"/>
                  <a:pt x="350236" y="2001187"/>
                </a:cubicBezTo>
                <a:cubicBezTo>
                  <a:pt x="322862" y="1959187"/>
                  <a:pt x="348423" y="1921214"/>
                  <a:pt x="365223" y="1881218"/>
                </a:cubicBezTo>
                <a:cubicBezTo>
                  <a:pt x="390527" y="1820499"/>
                  <a:pt x="376326" y="1793748"/>
                  <a:pt x="310707" y="1758752"/>
                </a:cubicBezTo>
                <a:cubicBezTo>
                  <a:pt x="273754" y="1739265"/>
                  <a:pt x="234367" y="1723631"/>
                  <a:pt x="181659" y="1709137"/>
                </a:cubicBezTo>
                <a:cubicBezTo>
                  <a:pt x="299387" y="1683727"/>
                  <a:pt x="172918" y="1660608"/>
                  <a:pt x="213063" y="1632021"/>
                </a:cubicBezTo>
                <a:cubicBezTo>
                  <a:pt x="296030" y="1612244"/>
                  <a:pt x="369047" y="1679323"/>
                  <a:pt x="481390" y="1644125"/>
                </a:cubicBezTo>
                <a:cubicBezTo>
                  <a:pt x="336659" y="1595935"/>
                  <a:pt x="176348" y="1532074"/>
                  <a:pt x="68930" y="1457537"/>
                </a:cubicBezTo>
                <a:cubicBezTo>
                  <a:pt x="91299" y="1434897"/>
                  <a:pt x="115799" y="1450436"/>
                  <a:pt x="135138" y="1440976"/>
                </a:cubicBezTo>
                <a:cubicBezTo>
                  <a:pt x="133952" y="1436374"/>
                  <a:pt x="135290" y="1429332"/>
                  <a:pt x="131611" y="1427642"/>
                </a:cubicBezTo>
                <a:cubicBezTo>
                  <a:pt x="52402" y="1389548"/>
                  <a:pt x="51441" y="1388478"/>
                  <a:pt x="130443" y="1343795"/>
                </a:cubicBezTo>
                <a:cubicBezTo>
                  <a:pt x="158017" y="1328118"/>
                  <a:pt x="154966" y="1317573"/>
                  <a:pt x="138930" y="1304094"/>
                </a:cubicBezTo>
                <a:cubicBezTo>
                  <a:pt x="127608" y="1294551"/>
                  <a:pt x="113720" y="1286742"/>
                  <a:pt x="118409" y="1262212"/>
                </a:cubicBezTo>
                <a:cubicBezTo>
                  <a:pt x="164937" y="1287183"/>
                  <a:pt x="383505" y="1312432"/>
                  <a:pt x="421410" y="1304757"/>
                </a:cubicBezTo>
                <a:cubicBezTo>
                  <a:pt x="464009" y="1296037"/>
                  <a:pt x="610877" y="1288926"/>
                  <a:pt x="655702" y="1291801"/>
                </a:cubicBezTo>
                <a:cubicBezTo>
                  <a:pt x="653235" y="1290438"/>
                  <a:pt x="650767" y="1289077"/>
                  <a:pt x="648299" y="1287715"/>
                </a:cubicBezTo>
                <a:cubicBezTo>
                  <a:pt x="603999" y="1260339"/>
                  <a:pt x="559107" y="1233035"/>
                  <a:pt x="531027" y="1193967"/>
                </a:cubicBezTo>
                <a:cubicBezTo>
                  <a:pt x="529741" y="1192462"/>
                  <a:pt x="529061" y="1191120"/>
                  <a:pt x="526433" y="1191913"/>
                </a:cubicBezTo>
                <a:cubicBezTo>
                  <a:pt x="503415" y="1199684"/>
                  <a:pt x="505590" y="1187083"/>
                  <a:pt x="504666" y="1177230"/>
                </a:cubicBezTo>
                <a:cubicBezTo>
                  <a:pt x="503726" y="1167141"/>
                  <a:pt x="499378" y="1159602"/>
                  <a:pt x="482307" y="1162618"/>
                </a:cubicBezTo>
                <a:cubicBezTo>
                  <a:pt x="481421" y="1162726"/>
                  <a:pt x="480226" y="1162633"/>
                  <a:pt x="479029" y="1162540"/>
                </a:cubicBezTo>
                <a:cubicBezTo>
                  <a:pt x="470949" y="1161859"/>
                  <a:pt x="444139" y="1138059"/>
                  <a:pt x="447663" y="1132649"/>
                </a:cubicBezTo>
                <a:cubicBezTo>
                  <a:pt x="455539" y="1120781"/>
                  <a:pt x="446335" y="1116439"/>
                  <a:pt x="438547" y="1110977"/>
                </a:cubicBezTo>
                <a:cubicBezTo>
                  <a:pt x="427656" y="1103517"/>
                  <a:pt x="416795" y="1096529"/>
                  <a:pt x="405343" y="1089612"/>
                </a:cubicBezTo>
                <a:cubicBezTo>
                  <a:pt x="394202" y="1082895"/>
                  <a:pt x="382794" y="1076684"/>
                  <a:pt x="371373" y="1070238"/>
                </a:cubicBezTo>
                <a:cubicBezTo>
                  <a:pt x="344889" y="1065616"/>
                  <a:pt x="318169" y="1061972"/>
                  <a:pt x="290358" y="1059884"/>
                </a:cubicBezTo>
                <a:cubicBezTo>
                  <a:pt x="269709" y="1058114"/>
                  <a:pt x="246624" y="1055453"/>
                  <a:pt x="235140" y="1029322"/>
                </a:cubicBezTo>
                <a:cubicBezTo>
                  <a:pt x="256895" y="1029771"/>
                  <a:pt x="278695" y="1030927"/>
                  <a:pt x="300494" y="1032083"/>
                </a:cubicBezTo>
                <a:cubicBezTo>
                  <a:pt x="279542" y="1020860"/>
                  <a:pt x="259181" y="1009565"/>
                  <a:pt x="239661" y="997457"/>
                </a:cubicBezTo>
                <a:cubicBezTo>
                  <a:pt x="223540" y="987309"/>
                  <a:pt x="210281" y="975391"/>
                  <a:pt x="204788" y="959211"/>
                </a:cubicBezTo>
                <a:cubicBezTo>
                  <a:pt x="203337" y="955117"/>
                  <a:pt x="202166" y="950750"/>
                  <a:pt x="207583" y="947009"/>
                </a:cubicBezTo>
                <a:cubicBezTo>
                  <a:pt x="213561" y="942727"/>
                  <a:pt x="218466" y="944980"/>
                  <a:pt x="223061" y="947033"/>
                </a:cubicBezTo>
                <a:cubicBezTo>
                  <a:pt x="242046" y="955410"/>
                  <a:pt x="261311" y="963516"/>
                  <a:pt x="280015" y="972164"/>
                </a:cubicBezTo>
                <a:cubicBezTo>
                  <a:pt x="304852" y="983629"/>
                  <a:pt x="329408" y="995365"/>
                  <a:pt x="353948" y="1006865"/>
                </a:cubicBezTo>
                <a:cubicBezTo>
                  <a:pt x="319294" y="981405"/>
                  <a:pt x="281290" y="959435"/>
                  <a:pt x="240466" y="939943"/>
                </a:cubicBezTo>
                <a:cubicBezTo>
                  <a:pt x="210990" y="925718"/>
                  <a:pt x="181514" y="911494"/>
                  <a:pt x="158812" y="891467"/>
                </a:cubicBezTo>
                <a:cubicBezTo>
                  <a:pt x="147166" y="881489"/>
                  <a:pt x="141336" y="869384"/>
                  <a:pt x="139551" y="855364"/>
                </a:cubicBezTo>
                <a:cubicBezTo>
                  <a:pt x="139312" y="851597"/>
                  <a:pt x="139634" y="847287"/>
                  <a:pt x="145731" y="844888"/>
                </a:cubicBezTo>
                <a:cubicBezTo>
                  <a:pt x="151843" y="842724"/>
                  <a:pt x="155581" y="845356"/>
                  <a:pt x="158154" y="848366"/>
                </a:cubicBezTo>
                <a:cubicBezTo>
                  <a:pt x="161052" y="851811"/>
                  <a:pt x="164496" y="854479"/>
                  <a:pt x="169370" y="856260"/>
                </a:cubicBezTo>
                <a:cubicBezTo>
                  <a:pt x="212096" y="872913"/>
                  <a:pt x="249775" y="894448"/>
                  <a:pt x="288295" y="915169"/>
                </a:cubicBezTo>
                <a:cubicBezTo>
                  <a:pt x="343452" y="944788"/>
                  <a:pt x="397769" y="975222"/>
                  <a:pt x="462694" y="994643"/>
                </a:cubicBezTo>
                <a:cubicBezTo>
                  <a:pt x="487260" y="1001870"/>
                  <a:pt x="512622" y="1007575"/>
                  <a:pt x="531910" y="1006664"/>
                </a:cubicBezTo>
                <a:cubicBezTo>
                  <a:pt x="460990" y="972547"/>
                  <a:pt x="394087" y="936046"/>
                  <a:pt x="333940" y="893507"/>
                </a:cubicBezTo>
                <a:cubicBezTo>
                  <a:pt x="273173" y="850568"/>
                  <a:pt x="219876" y="803403"/>
                  <a:pt x="181443" y="746608"/>
                </a:cubicBezTo>
                <a:cubicBezTo>
                  <a:pt x="177494" y="740681"/>
                  <a:pt x="175038" y="734810"/>
                  <a:pt x="162678" y="737018"/>
                </a:cubicBezTo>
                <a:cubicBezTo>
                  <a:pt x="157082" y="737933"/>
                  <a:pt x="155070" y="734381"/>
                  <a:pt x="156307" y="730435"/>
                </a:cubicBezTo>
                <a:cubicBezTo>
                  <a:pt x="164051" y="702450"/>
                  <a:pt x="145532" y="687373"/>
                  <a:pt x="117227" y="677515"/>
                </a:cubicBezTo>
                <a:cubicBezTo>
                  <a:pt x="108392" y="674314"/>
                  <a:pt x="107546" y="670384"/>
                  <a:pt x="113655" y="663474"/>
                </a:cubicBezTo>
                <a:cubicBezTo>
                  <a:pt x="121976" y="653926"/>
                  <a:pt x="120506" y="644851"/>
                  <a:pt x="115226" y="636712"/>
                </a:cubicBezTo>
                <a:cubicBezTo>
                  <a:pt x="112224" y="631619"/>
                  <a:pt x="108350" y="626868"/>
                  <a:pt x="105067" y="622046"/>
                </a:cubicBezTo>
                <a:cubicBezTo>
                  <a:pt x="102790" y="619000"/>
                  <a:pt x="99022" y="615897"/>
                  <a:pt x="104113" y="611722"/>
                </a:cubicBezTo>
                <a:cubicBezTo>
                  <a:pt x="108939" y="608053"/>
                  <a:pt x="114081" y="609328"/>
                  <a:pt x="118895" y="610169"/>
                </a:cubicBezTo>
                <a:cubicBezTo>
                  <a:pt x="142040" y="613772"/>
                  <a:pt x="156094" y="624170"/>
                  <a:pt x="163095" y="640642"/>
                </a:cubicBezTo>
                <a:cubicBezTo>
                  <a:pt x="168334" y="652819"/>
                  <a:pt x="173104" y="652953"/>
                  <a:pt x="185766" y="641454"/>
                </a:cubicBezTo>
                <a:cubicBezTo>
                  <a:pt x="195327" y="632704"/>
                  <a:pt x="204232" y="632337"/>
                  <a:pt x="212892" y="637457"/>
                </a:cubicBezTo>
                <a:cubicBezTo>
                  <a:pt x="217516" y="639981"/>
                  <a:pt x="220444" y="643897"/>
                  <a:pt x="223932" y="647271"/>
                </a:cubicBezTo>
                <a:cubicBezTo>
                  <a:pt x="241420" y="664845"/>
                  <a:pt x="259762" y="681841"/>
                  <a:pt x="287167" y="691571"/>
                </a:cubicBezTo>
                <a:cubicBezTo>
                  <a:pt x="299355" y="696027"/>
                  <a:pt x="312354" y="699197"/>
                  <a:pt x="330380" y="692506"/>
                </a:cubicBezTo>
                <a:cubicBezTo>
                  <a:pt x="318517" y="688486"/>
                  <a:pt x="306954" y="689175"/>
                  <a:pt x="296172" y="688108"/>
                </a:cubicBezTo>
                <a:cubicBezTo>
                  <a:pt x="285390" y="687041"/>
                  <a:pt x="279539" y="683953"/>
                  <a:pt x="286974" y="674512"/>
                </a:cubicBezTo>
                <a:cubicBezTo>
                  <a:pt x="291105" y="669267"/>
                  <a:pt x="290555" y="665301"/>
                  <a:pt x="286166" y="661798"/>
                </a:cubicBezTo>
                <a:cubicBezTo>
                  <a:pt x="272052" y="650459"/>
                  <a:pt x="264416" y="633352"/>
                  <a:pt x="236268" y="635338"/>
                </a:cubicBezTo>
                <a:cubicBezTo>
                  <a:pt x="234792" y="635517"/>
                  <a:pt x="233255" y="634754"/>
                  <a:pt x="231734" y="634225"/>
                </a:cubicBezTo>
                <a:cubicBezTo>
                  <a:pt x="225957" y="632316"/>
                  <a:pt x="219575" y="630241"/>
                  <a:pt x="221253" y="623870"/>
                </a:cubicBezTo>
                <a:cubicBezTo>
                  <a:pt x="223227" y="617462"/>
                  <a:pt x="230816" y="615119"/>
                  <a:pt x="237564" y="613590"/>
                </a:cubicBezTo>
                <a:cubicBezTo>
                  <a:pt x="254884" y="609831"/>
                  <a:pt x="268844" y="614072"/>
                  <a:pt x="282259" y="619091"/>
                </a:cubicBezTo>
                <a:cubicBezTo>
                  <a:pt x="314893" y="631509"/>
                  <a:pt x="342201" y="649080"/>
                  <a:pt x="370630" y="665566"/>
                </a:cubicBezTo>
                <a:cubicBezTo>
                  <a:pt x="413275" y="690295"/>
                  <a:pt x="451153" y="719635"/>
                  <a:pt x="498017" y="740532"/>
                </a:cubicBezTo>
                <a:cubicBezTo>
                  <a:pt x="637369" y="802423"/>
                  <a:pt x="774774" y="866448"/>
                  <a:pt x="918036" y="924307"/>
                </a:cubicBezTo>
                <a:cubicBezTo>
                  <a:pt x="970882" y="945666"/>
                  <a:pt x="1024819" y="965469"/>
                  <a:pt x="1079304" y="984494"/>
                </a:cubicBezTo>
                <a:cubicBezTo>
                  <a:pt x="1079509" y="983045"/>
                  <a:pt x="1079744" y="982067"/>
                  <a:pt x="1079935" y="980383"/>
                </a:cubicBezTo>
                <a:cubicBezTo>
                  <a:pt x="1079860" y="979206"/>
                  <a:pt x="1079770" y="977793"/>
                  <a:pt x="1079695" y="976616"/>
                </a:cubicBezTo>
                <a:cubicBezTo>
                  <a:pt x="1041139" y="964679"/>
                  <a:pt x="1003098" y="951491"/>
                  <a:pt x="966178" y="937219"/>
                </a:cubicBezTo>
                <a:cubicBezTo>
                  <a:pt x="875541" y="901932"/>
                  <a:pt x="791930" y="860100"/>
                  <a:pt x="720106" y="807112"/>
                </a:cubicBezTo>
                <a:cubicBezTo>
                  <a:pt x="714181" y="802848"/>
                  <a:pt x="707904" y="802421"/>
                  <a:pt x="698823" y="804708"/>
                </a:cubicBezTo>
                <a:cubicBezTo>
                  <a:pt x="669544" y="812288"/>
                  <a:pt x="659939" y="806334"/>
                  <a:pt x="664513" y="784663"/>
                </a:cubicBezTo>
                <a:cubicBezTo>
                  <a:pt x="665660" y="779304"/>
                  <a:pt x="665686" y="775031"/>
                  <a:pt x="660380" y="771165"/>
                </a:cubicBezTo>
                <a:cubicBezTo>
                  <a:pt x="636661" y="753871"/>
                  <a:pt x="611807" y="737427"/>
                  <a:pt x="584959" y="722409"/>
                </a:cubicBezTo>
                <a:cubicBezTo>
                  <a:pt x="535282" y="694735"/>
                  <a:pt x="482226" y="670082"/>
                  <a:pt x="435649" y="639659"/>
                </a:cubicBezTo>
                <a:cubicBezTo>
                  <a:pt x="421965" y="630403"/>
                  <a:pt x="411440" y="619340"/>
                  <a:pt x="404944" y="606128"/>
                </a:cubicBezTo>
                <a:cubicBezTo>
                  <a:pt x="402872" y="601635"/>
                  <a:pt x="401613" y="595856"/>
                  <a:pt x="408476" y="591466"/>
                </a:cubicBezTo>
                <a:cubicBezTo>
                  <a:pt x="415044" y="587111"/>
                  <a:pt x="420320" y="590506"/>
                  <a:pt x="425225" y="592759"/>
                </a:cubicBezTo>
                <a:cubicBezTo>
                  <a:pt x="445746" y="601899"/>
                  <a:pt x="466578" y="611238"/>
                  <a:pt x="487115" y="620614"/>
                </a:cubicBezTo>
                <a:cubicBezTo>
                  <a:pt x="507947" y="629954"/>
                  <a:pt x="528514" y="639800"/>
                  <a:pt x="550277" y="649738"/>
                </a:cubicBezTo>
                <a:cubicBezTo>
                  <a:pt x="551408" y="644145"/>
                  <a:pt x="546904" y="643504"/>
                  <a:pt x="544421" y="641907"/>
                </a:cubicBezTo>
                <a:cubicBezTo>
                  <a:pt x="509355" y="619344"/>
                  <a:pt x="471190" y="599529"/>
                  <a:pt x="431905" y="580799"/>
                </a:cubicBezTo>
                <a:cubicBezTo>
                  <a:pt x="401512" y="566211"/>
                  <a:pt x="371947" y="550574"/>
                  <a:pt x="351177" y="528177"/>
                </a:cubicBezTo>
                <a:cubicBezTo>
                  <a:pt x="343180" y="519419"/>
                  <a:pt x="338696" y="509759"/>
                  <a:pt x="339749" y="498244"/>
                </a:cubicBezTo>
                <a:cubicBezTo>
                  <a:pt x="340115" y="494641"/>
                  <a:pt x="340481" y="491037"/>
                  <a:pt x="346313" y="489145"/>
                </a:cubicBezTo>
                <a:cubicBezTo>
                  <a:pt x="350979" y="487631"/>
                  <a:pt x="354067" y="489392"/>
                  <a:pt x="356579" y="491460"/>
                </a:cubicBezTo>
                <a:cubicBezTo>
                  <a:pt x="360984" y="495197"/>
                  <a:pt x="365388" y="498934"/>
                  <a:pt x="371505" y="501516"/>
                </a:cubicBezTo>
                <a:cubicBezTo>
                  <a:pt x="408203" y="517000"/>
                  <a:pt x="442659" y="534654"/>
                  <a:pt x="476275" y="553122"/>
                </a:cubicBezTo>
                <a:cubicBezTo>
                  <a:pt x="531461" y="583213"/>
                  <a:pt x="586103" y="614082"/>
                  <a:pt x="649952" y="635294"/>
                </a:cubicBezTo>
                <a:cubicBezTo>
                  <a:pt x="673972" y="643298"/>
                  <a:pt x="698805" y="650018"/>
                  <a:pt x="727161" y="651328"/>
                </a:cubicBezTo>
                <a:cubicBezTo>
                  <a:pt x="726126" y="649081"/>
                  <a:pt x="724263" y="647883"/>
                  <a:pt x="722417" y="646921"/>
                </a:cubicBezTo>
                <a:cubicBezTo>
                  <a:pt x="660627" y="615969"/>
                  <a:pt x="600830" y="583590"/>
                  <a:pt x="546079" y="546328"/>
                </a:cubicBezTo>
                <a:cubicBezTo>
                  <a:pt x="478576" y="500409"/>
                  <a:pt x="420223" y="448637"/>
                  <a:pt x="378182" y="386585"/>
                </a:cubicBezTo>
                <a:cubicBezTo>
                  <a:pt x="376229" y="383975"/>
                  <a:pt x="374884" y="381528"/>
                  <a:pt x="370158" y="382100"/>
                </a:cubicBezTo>
                <a:cubicBezTo>
                  <a:pt x="358064" y="383802"/>
                  <a:pt x="356583" y="379236"/>
                  <a:pt x="357861" y="371252"/>
                </a:cubicBezTo>
                <a:cubicBezTo>
                  <a:pt x="361373" y="351608"/>
                  <a:pt x="352380" y="336565"/>
                  <a:pt x="331313" y="328203"/>
                </a:cubicBezTo>
                <a:cubicBezTo>
                  <a:pt x="316037" y="321986"/>
                  <a:pt x="303183" y="316425"/>
                  <a:pt x="319354" y="299282"/>
                </a:cubicBezTo>
                <a:cubicBezTo>
                  <a:pt x="323265" y="295249"/>
                  <a:pt x="321459" y="290249"/>
                  <a:pt x="319682" y="285719"/>
                </a:cubicBezTo>
                <a:cubicBezTo>
                  <a:pt x="317166" y="278905"/>
                  <a:pt x="312080" y="273828"/>
                  <a:pt x="306391" y="268585"/>
                </a:cubicBezTo>
                <a:cubicBezTo>
                  <a:pt x="303227" y="265647"/>
                  <a:pt x="299399" y="261602"/>
                  <a:pt x="303294" y="257334"/>
                </a:cubicBezTo>
                <a:cubicBezTo>
                  <a:pt x="307735" y="252289"/>
                  <a:pt x="314131" y="254598"/>
                  <a:pt x="319242" y="255403"/>
                </a:cubicBezTo>
                <a:cubicBezTo>
                  <a:pt x="342683" y="258970"/>
                  <a:pt x="357062" y="269803"/>
                  <a:pt x="364093" y="286745"/>
                </a:cubicBezTo>
                <a:cubicBezTo>
                  <a:pt x="368651" y="297582"/>
                  <a:pt x="374307" y="297608"/>
                  <a:pt x="385301" y="287973"/>
                </a:cubicBezTo>
                <a:cubicBezTo>
                  <a:pt x="397712" y="277216"/>
                  <a:pt x="408079" y="276436"/>
                  <a:pt x="417598" y="285722"/>
                </a:cubicBezTo>
                <a:cubicBezTo>
                  <a:pt x="425226" y="293339"/>
                  <a:pt x="431406" y="301607"/>
                  <a:pt x="440155" y="308139"/>
                </a:cubicBezTo>
                <a:cubicBezTo>
                  <a:pt x="463623" y="326175"/>
                  <a:pt x="485720" y="346039"/>
                  <a:pt x="534406" y="339430"/>
                </a:cubicBezTo>
                <a:cubicBezTo>
                  <a:pt x="520872" y="332528"/>
                  <a:pt x="507316" y="334645"/>
                  <a:pt x="495633" y="333450"/>
                </a:cubicBezTo>
                <a:cubicBezTo>
                  <a:pt x="487244" y="332567"/>
                  <a:pt x="478750" y="330037"/>
                  <a:pt x="486289" y="322243"/>
                </a:cubicBezTo>
                <a:cubicBezTo>
                  <a:pt x="494951" y="313365"/>
                  <a:pt x="489365" y="309771"/>
                  <a:pt x="484000" y="304964"/>
                </a:cubicBezTo>
                <a:cubicBezTo>
                  <a:pt x="471673" y="293645"/>
                  <a:pt x="461604" y="280392"/>
                  <a:pt x="436911" y="280536"/>
                </a:cubicBezTo>
                <a:cubicBezTo>
                  <a:pt x="433041" y="280530"/>
                  <a:pt x="429923" y="278297"/>
                  <a:pt x="426865" y="277007"/>
                </a:cubicBezTo>
                <a:cubicBezTo>
                  <a:pt x="422581" y="275154"/>
                  <a:pt x="418872" y="272993"/>
                  <a:pt x="420654" y="268269"/>
                </a:cubicBezTo>
                <a:cubicBezTo>
                  <a:pt x="422468" y="264016"/>
                  <a:pt x="426748" y="261125"/>
                  <a:pt x="432329" y="259975"/>
                </a:cubicBezTo>
                <a:cubicBezTo>
                  <a:pt x="437320" y="258895"/>
                  <a:pt x="442621" y="258016"/>
                  <a:pt x="447672" y="257879"/>
                </a:cubicBezTo>
                <a:cubicBezTo>
                  <a:pt x="470223" y="256809"/>
                  <a:pt x="486254" y="265543"/>
                  <a:pt x="502242" y="273572"/>
                </a:cubicBezTo>
                <a:cubicBezTo>
                  <a:pt x="558179" y="301436"/>
                  <a:pt x="607891" y="334326"/>
                  <a:pt x="659874" y="365516"/>
                </a:cubicBezTo>
                <a:cubicBezTo>
                  <a:pt x="711842" y="396471"/>
                  <a:pt x="772192" y="418818"/>
                  <a:pt x="829177" y="444421"/>
                </a:cubicBezTo>
                <a:cubicBezTo>
                  <a:pt x="960626" y="503711"/>
                  <a:pt x="1092650" y="562693"/>
                  <a:pt x="1231903" y="613682"/>
                </a:cubicBezTo>
                <a:cubicBezTo>
                  <a:pt x="1368099" y="663381"/>
                  <a:pt x="1823141" y="686561"/>
                  <a:pt x="1911736" y="685084"/>
                </a:cubicBezTo>
                <a:cubicBezTo>
                  <a:pt x="2024994" y="682992"/>
                  <a:pt x="2291986" y="655399"/>
                  <a:pt x="2564313" y="632143"/>
                </a:cubicBezTo>
                <a:cubicBezTo>
                  <a:pt x="2595089" y="629364"/>
                  <a:pt x="2625288" y="626893"/>
                  <a:pt x="2657304" y="624913"/>
                </a:cubicBezTo>
                <a:cubicBezTo>
                  <a:pt x="3564401" y="568191"/>
                  <a:pt x="4203594" y="276765"/>
                  <a:pt x="4235818" y="259339"/>
                </a:cubicBezTo>
                <a:cubicBezTo>
                  <a:pt x="4287616" y="231474"/>
                  <a:pt x="4460006" y="176429"/>
                  <a:pt x="4460331" y="176864"/>
                </a:cubicBezTo>
                <a:cubicBezTo>
                  <a:pt x="4464175" y="181144"/>
                  <a:pt x="4483735" y="184529"/>
                  <a:pt x="4499578" y="186791"/>
                </a:cubicBezTo>
                <a:lnTo>
                  <a:pt x="4514640" y="188841"/>
                </a:lnTo>
                <a:lnTo>
                  <a:pt x="4516523" y="189988"/>
                </a:lnTo>
                <a:cubicBezTo>
                  <a:pt x="4522035" y="190091"/>
                  <a:pt x="4521760" y="189857"/>
                  <a:pt x="4518126" y="189316"/>
                </a:cubicBezTo>
                <a:lnTo>
                  <a:pt x="4514640" y="188841"/>
                </a:lnTo>
                <a:lnTo>
                  <a:pt x="4511569" y="186970"/>
                </a:lnTo>
                <a:cubicBezTo>
                  <a:pt x="4510788" y="185226"/>
                  <a:pt x="4510719" y="182981"/>
                  <a:pt x="4510888" y="180943"/>
                </a:cubicBezTo>
                <a:cubicBezTo>
                  <a:pt x="4511690" y="170169"/>
                  <a:pt x="4517648" y="160906"/>
                  <a:pt x="4531865" y="155151"/>
                </a:cubicBezTo>
                <a:cubicBezTo>
                  <a:pt x="4545507" y="149703"/>
                  <a:pt x="4559473" y="144689"/>
                  <a:pt x="4573441" y="139676"/>
                </a:cubicBezTo>
                <a:cubicBezTo>
                  <a:pt x="4585075" y="135420"/>
                  <a:pt x="4593048" y="134454"/>
                  <a:pt x="4594964" y="145847"/>
                </a:cubicBezTo>
                <a:cubicBezTo>
                  <a:pt x="4596879" y="157242"/>
                  <a:pt x="4613452" y="160454"/>
                  <a:pt x="4623059" y="152410"/>
                </a:cubicBezTo>
                <a:cubicBezTo>
                  <a:pt x="4660632" y="120811"/>
                  <a:pt x="4705757" y="95654"/>
                  <a:pt x="4748356" y="68192"/>
                </a:cubicBezTo>
                <a:cubicBezTo>
                  <a:pt x="4778098" y="49168"/>
                  <a:pt x="4809406" y="31378"/>
                  <a:pt x="4833812" y="8017"/>
                </a:cubicBezTo>
                <a:cubicBezTo>
                  <a:pt x="4838299" y="3678"/>
                  <a:pt x="4842399" y="-2039"/>
                  <a:pt x="4850908" y="727"/>
                </a:cubicBezTo>
                <a:close/>
              </a:path>
            </a:pathLst>
          </a:custGeom>
          <a:solidFill>
            <a:schemeClr val="lt2">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588" name="Google Shape;588;p44"/>
          <p:cNvSpPr txBox="1"/>
          <p:nvPr>
            <p:ph type="title"/>
          </p:nvPr>
        </p:nvSpPr>
        <p:spPr>
          <a:xfrm>
            <a:off x="1000941" y="685801"/>
            <a:ext cx="3494859" cy="549116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Changing Stuttering:</a:t>
            </a:r>
            <a:br>
              <a:rPr b="1" lang="en-US"/>
            </a:br>
            <a:r>
              <a:rPr b="1" lang="en-US"/>
              <a:t>Deliberate (or Voluntary) Stuttering</a:t>
            </a:r>
            <a:endParaRPr/>
          </a:p>
        </p:txBody>
      </p:sp>
      <p:grpSp>
        <p:nvGrpSpPr>
          <p:cNvPr id="589" name="Google Shape;589;p44"/>
          <p:cNvGrpSpPr/>
          <p:nvPr/>
        </p:nvGrpSpPr>
        <p:grpSpPr>
          <a:xfrm>
            <a:off x="4702547" y="1145418"/>
            <a:ext cx="6651253" cy="4724325"/>
            <a:chOff x="0" y="307219"/>
            <a:chExt cx="6651253" cy="4724325"/>
          </a:xfrm>
        </p:grpSpPr>
        <p:sp>
          <p:nvSpPr>
            <p:cNvPr id="590" name="Google Shape;590;p44"/>
            <p:cNvSpPr/>
            <p:nvPr/>
          </p:nvSpPr>
          <p:spPr>
            <a:xfrm>
              <a:off x="0" y="528619"/>
              <a:ext cx="6651253" cy="637875"/>
            </a:xfrm>
            <a:prstGeom prst="rect">
              <a:avLst/>
            </a:prstGeom>
            <a:solidFill>
              <a:schemeClr val="lt1">
                <a:alpha val="89803"/>
              </a:schemeClr>
            </a:solidFill>
            <a:ln cap="flat" cmpd="sng" w="12700">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44"/>
            <p:cNvSpPr txBox="1"/>
            <p:nvPr/>
          </p:nvSpPr>
          <p:spPr>
            <a:xfrm>
              <a:off x="0" y="528619"/>
              <a:ext cx="6651253" cy="637875"/>
            </a:xfrm>
            <a:prstGeom prst="rect">
              <a:avLst/>
            </a:prstGeom>
            <a:noFill/>
            <a:ln>
              <a:noFill/>
            </a:ln>
          </p:spPr>
          <p:txBody>
            <a:bodyPr anchorCtr="0" anchor="t" bIns="106675" lIns="516200" spcFirstLastPara="1" rIns="516200" wrap="square" tIns="312400">
              <a:noAutofit/>
            </a:bodyPr>
            <a:lstStyle/>
            <a:p>
              <a:pPr indent="-114300" lvl="1" marL="114300" marR="0" rtl="0" algn="l">
                <a:lnSpc>
                  <a:spcPct val="90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The child stutters “on purpose”, choosing when and how  </a:t>
              </a:r>
              <a:endParaRPr/>
            </a:p>
          </p:txBody>
        </p:sp>
        <p:sp>
          <p:nvSpPr>
            <p:cNvPr id="592" name="Google Shape;592;p44"/>
            <p:cNvSpPr/>
            <p:nvPr/>
          </p:nvSpPr>
          <p:spPr>
            <a:xfrm>
              <a:off x="332562" y="307219"/>
              <a:ext cx="4655877" cy="442800"/>
            </a:xfrm>
            <a:prstGeom prst="roundRect">
              <a:avLst>
                <a:gd fmla="val 16667"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44"/>
            <p:cNvSpPr txBox="1"/>
            <p:nvPr/>
          </p:nvSpPr>
          <p:spPr>
            <a:xfrm>
              <a:off x="354178" y="328835"/>
              <a:ext cx="4612645" cy="399568"/>
            </a:xfrm>
            <a:prstGeom prst="rect">
              <a:avLst/>
            </a:prstGeom>
            <a:noFill/>
            <a:ln>
              <a:noFill/>
            </a:ln>
          </p:spPr>
          <p:txBody>
            <a:bodyPr anchorCtr="0" anchor="ctr" bIns="0" lIns="175975" spcFirstLastPara="1" rIns="175975" wrap="square" tIns="0">
              <a:noAutofit/>
            </a:bodyPr>
            <a:lstStyle/>
            <a:p>
              <a:pPr indent="0" lvl="0" marL="0" marR="0" rtl="0" algn="l">
                <a:lnSpc>
                  <a:spcPct val="90000"/>
                </a:lnSpc>
                <a:spcBef>
                  <a:spcPts val="0"/>
                </a:spcBef>
                <a:spcAft>
                  <a:spcPts val="0"/>
                </a:spcAft>
                <a:buClr>
                  <a:schemeClr val="lt1"/>
                </a:buClr>
                <a:buSzPts val="1500"/>
                <a:buFont typeface="Calibri"/>
                <a:buNone/>
              </a:pPr>
              <a:r>
                <a:rPr lang="en-US" sz="1500">
                  <a:solidFill>
                    <a:schemeClr val="lt1"/>
                  </a:solidFill>
                  <a:latin typeface="Calibri"/>
                  <a:ea typeface="Calibri"/>
                  <a:cs typeface="Calibri"/>
                  <a:sym typeface="Calibri"/>
                </a:rPr>
                <a:t>What is it?</a:t>
              </a:r>
              <a:endParaRPr/>
            </a:p>
          </p:txBody>
        </p:sp>
        <p:sp>
          <p:nvSpPr>
            <p:cNvPr id="594" name="Google Shape;594;p44"/>
            <p:cNvSpPr/>
            <p:nvPr/>
          </p:nvSpPr>
          <p:spPr>
            <a:xfrm>
              <a:off x="0" y="1468894"/>
              <a:ext cx="6651253" cy="1890000"/>
            </a:xfrm>
            <a:prstGeom prst="rect">
              <a:avLst/>
            </a:prstGeom>
            <a:solidFill>
              <a:schemeClr val="lt1">
                <a:alpha val="89803"/>
              </a:schemeClr>
            </a:solidFill>
            <a:ln cap="flat" cmpd="sng" w="12700">
              <a:solidFill>
                <a:schemeClr val="accent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44"/>
            <p:cNvSpPr txBox="1"/>
            <p:nvPr/>
          </p:nvSpPr>
          <p:spPr>
            <a:xfrm>
              <a:off x="0" y="1468894"/>
              <a:ext cx="6651253" cy="1890000"/>
            </a:xfrm>
            <a:prstGeom prst="rect">
              <a:avLst/>
            </a:prstGeom>
            <a:noFill/>
            <a:ln>
              <a:noFill/>
            </a:ln>
          </p:spPr>
          <p:txBody>
            <a:bodyPr anchorCtr="0" anchor="t" bIns="106675" lIns="516200" spcFirstLastPara="1" rIns="516200" wrap="square" tIns="312400">
              <a:noAutofit/>
            </a:bodyPr>
            <a:lstStyle/>
            <a:p>
              <a:pPr indent="-114300" lvl="1" marL="114300" marR="0" rtl="0" algn="l">
                <a:lnSpc>
                  <a:spcPct val="90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Can be used to teach any aspect of changing and varying stuttering</a:t>
              </a:r>
              <a:endParaRPr/>
            </a:p>
            <a:p>
              <a:pPr indent="-114300" lvl="1" marL="114300" marR="0" rtl="0" algn="l">
                <a:lnSpc>
                  <a:spcPct val="90000"/>
                </a:lnSpc>
                <a:spcBef>
                  <a:spcPts val="225"/>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Assists in building awareness of stuttering moments</a:t>
              </a:r>
              <a:endParaRPr/>
            </a:p>
            <a:p>
              <a:pPr indent="-114300" lvl="1" marL="114300" marR="0" rtl="0" algn="l">
                <a:lnSpc>
                  <a:spcPct val="90000"/>
                </a:lnSpc>
                <a:spcBef>
                  <a:spcPts val="225"/>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Decreases fear and avoidance of stuttering </a:t>
              </a:r>
              <a:endParaRPr/>
            </a:p>
            <a:p>
              <a:pPr indent="-114300" lvl="1" marL="114300" marR="0" rtl="0" algn="l">
                <a:lnSpc>
                  <a:spcPct val="90000"/>
                </a:lnSpc>
                <a:spcBef>
                  <a:spcPts val="225"/>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Desensitizes to listener reactions</a:t>
              </a:r>
              <a:endParaRPr/>
            </a:p>
            <a:p>
              <a:pPr indent="-114300" lvl="1" marL="114300" marR="0" rtl="0" algn="l">
                <a:lnSpc>
                  <a:spcPct val="90000"/>
                </a:lnSpc>
                <a:spcBef>
                  <a:spcPts val="225"/>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Creates a feeling of confidence in the ability to say feared words</a:t>
              </a:r>
              <a:endParaRPr/>
            </a:p>
            <a:p>
              <a:pPr indent="-114300" lvl="1" marL="114300" marR="0" rtl="0" algn="l">
                <a:lnSpc>
                  <a:spcPct val="90000"/>
                </a:lnSpc>
                <a:spcBef>
                  <a:spcPts val="225"/>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Confront what might otherwise be avoided</a:t>
              </a:r>
              <a:endParaRPr/>
            </a:p>
          </p:txBody>
        </p:sp>
        <p:sp>
          <p:nvSpPr>
            <p:cNvPr id="596" name="Google Shape;596;p44"/>
            <p:cNvSpPr/>
            <p:nvPr/>
          </p:nvSpPr>
          <p:spPr>
            <a:xfrm>
              <a:off x="332562" y="1247494"/>
              <a:ext cx="4655877" cy="442800"/>
            </a:xfrm>
            <a:prstGeom prst="roundRect">
              <a:avLst>
                <a:gd fmla="val 16667" name="adj"/>
              </a:avLst>
            </a:prstGeom>
            <a:solidFill>
              <a:schemeClr val="accent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44"/>
            <p:cNvSpPr txBox="1"/>
            <p:nvPr/>
          </p:nvSpPr>
          <p:spPr>
            <a:xfrm>
              <a:off x="354178" y="1269110"/>
              <a:ext cx="4612645" cy="399568"/>
            </a:xfrm>
            <a:prstGeom prst="rect">
              <a:avLst/>
            </a:prstGeom>
            <a:noFill/>
            <a:ln>
              <a:noFill/>
            </a:ln>
          </p:spPr>
          <p:txBody>
            <a:bodyPr anchorCtr="0" anchor="ctr" bIns="0" lIns="175975" spcFirstLastPara="1" rIns="175975" wrap="square" tIns="0">
              <a:noAutofit/>
            </a:bodyPr>
            <a:lstStyle/>
            <a:p>
              <a:pPr indent="0" lvl="0" marL="0" marR="0" rtl="0" algn="l">
                <a:lnSpc>
                  <a:spcPct val="90000"/>
                </a:lnSpc>
                <a:spcBef>
                  <a:spcPts val="0"/>
                </a:spcBef>
                <a:spcAft>
                  <a:spcPts val="0"/>
                </a:spcAft>
                <a:buClr>
                  <a:schemeClr val="lt1"/>
                </a:buClr>
                <a:buSzPts val="1500"/>
                <a:buFont typeface="Calibri"/>
                <a:buNone/>
              </a:pPr>
              <a:r>
                <a:rPr lang="en-US" sz="1500">
                  <a:solidFill>
                    <a:schemeClr val="lt1"/>
                  </a:solidFill>
                  <a:latin typeface="Calibri"/>
                  <a:ea typeface="Calibri"/>
                  <a:cs typeface="Calibri"/>
                  <a:sym typeface="Calibri"/>
                </a:rPr>
                <a:t>Why use it?</a:t>
              </a:r>
              <a:endParaRPr/>
            </a:p>
          </p:txBody>
        </p:sp>
        <p:sp>
          <p:nvSpPr>
            <p:cNvPr id="598" name="Google Shape;598;p44"/>
            <p:cNvSpPr/>
            <p:nvPr/>
          </p:nvSpPr>
          <p:spPr>
            <a:xfrm>
              <a:off x="0" y="3661294"/>
              <a:ext cx="6651253" cy="1370250"/>
            </a:xfrm>
            <a:prstGeom prst="rect">
              <a:avLst/>
            </a:prstGeom>
            <a:solidFill>
              <a:schemeClr val="lt1">
                <a:alpha val="89803"/>
              </a:schemeClr>
            </a:solidFill>
            <a:ln cap="flat" cmpd="sng" w="12700">
              <a:solidFill>
                <a:schemeClr val="accent4"/>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44"/>
            <p:cNvSpPr txBox="1"/>
            <p:nvPr/>
          </p:nvSpPr>
          <p:spPr>
            <a:xfrm>
              <a:off x="0" y="3661294"/>
              <a:ext cx="6651253" cy="1370250"/>
            </a:xfrm>
            <a:prstGeom prst="rect">
              <a:avLst/>
            </a:prstGeom>
            <a:noFill/>
            <a:ln>
              <a:noFill/>
            </a:ln>
          </p:spPr>
          <p:txBody>
            <a:bodyPr anchorCtr="0" anchor="t" bIns="106675" lIns="516200" spcFirstLastPara="1" rIns="516200" wrap="square" tIns="312400">
              <a:noAutofit/>
            </a:bodyPr>
            <a:lstStyle/>
            <a:p>
              <a:pPr indent="-114300" lvl="1" marL="114300" marR="0" rtl="0" algn="l">
                <a:lnSpc>
                  <a:spcPct val="90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Prelude to using “pullouts”</a:t>
              </a:r>
              <a:endParaRPr/>
            </a:p>
            <a:p>
              <a:pPr indent="-114300" lvl="1" marL="114300" marR="0" rtl="0" algn="l">
                <a:lnSpc>
                  <a:spcPct val="90000"/>
                </a:lnSpc>
                <a:spcBef>
                  <a:spcPts val="225"/>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Begin teaching at the single word level with unfeared sounds or words</a:t>
              </a:r>
              <a:endParaRPr/>
            </a:p>
            <a:p>
              <a:pPr indent="-114300" lvl="1" marL="114300" marR="0" rtl="0" algn="l">
                <a:lnSpc>
                  <a:spcPct val="90000"/>
                </a:lnSpc>
                <a:spcBef>
                  <a:spcPts val="225"/>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Begin using it in unfeared situations</a:t>
              </a:r>
              <a:endParaRPr/>
            </a:p>
            <a:p>
              <a:pPr indent="-114300" lvl="1" marL="114300" marR="0" rtl="0" algn="l">
                <a:lnSpc>
                  <a:spcPct val="90000"/>
                </a:lnSpc>
                <a:spcBef>
                  <a:spcPts val="225"/>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Build to use on feared words or in feared situations</a:t>
              </a:r>
              <a:endParaRPr/>
            </a:p>
          </p:txBody>
        </p:sp>
        <p:sp>
          <p:nvSpPr>
            <p:cNvPr id="600" name="Google Shape;600;p44"/>
            <p:cNvSpPr/>
            <p:nvPr/>
          </p:nvSpPr>
          <p:spPr>
            <a:xfrm>
              <a:off x="332562" y="3439894"/>
              <a:ext cx="4655877" cy="442800"/>
            </a:xfrm>
            <a:prstGeom prst="roundRect">
              <a:avLst>
                <a:gd fmla="val 16667" name="adj"/>
              </a:avLst>
            </a:prstGeom>
            <a:solidFill>
              <a:schemeClr val="accent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44"/>
            <p:cNvSpPr txBox="1"/>
            <p:nvPr/>
          </p:nvSpPr>
          <p:spPr>
            <a:xfrm>
              <a:off x="354178" y="3461510"/>
              <a:ext cx="4612645" cy="399568"/>
            </a:xfrm>
            <a:prstGeom prst="rect">
              <a:avLst/>
            </a:prstGeom>
            <a:noFill/>
            <a:ln>
              <a:noFill/>
            </a:ln>
          </p:spPr>
          <p:txBody>
            <a:bodyPr anchorCtr="0" anchor="ctr" bIns="0" lIns="175975" spcFirstLastPara="1" rIns="175975" wrap="square" tIns="0">
              <a:noAutofit/>
            </a:bodyPr>
            <a:lstStyle/>
            <a:p>
              <a:pPr indent="0" lvl="0" marL="0" marR="0" rtl="0" algn="l">
                <a:lnSpc>
                  <a:spcPct val="90000"/>
                </a:lnSpc>
                <a:spcBef>
                  <a:spcPts val="0"/>
                </a:spcBef>
                <a:spcAft>
                  <a:spcPts val="0"/>
                </a:spcAft>
                <a:buClr>
                  <a:schemeClr val="lt1"/>
                </a:buClr>
                <a:buSzPts val="1500"/>
                <a:buFont typeface="Calibri"/>
                <a:buNone/>
              </a:pPr>
              <a:r>
                <a:rPr lang="en-US" sz="1500">
                  <a:solidFill>
                    <a:schemeClr val="lt1"/>
                  </a:solidFill>
                  <a:latin typeface="Calibri"/>
                  <a:ea typeface="Calibri"/>
                  <a:cs typeface="Calibri"/>
                  <a:sym typeface="Calibri"/>
                </a:rPr>
                <a:t>When and how to use it?</a:t>
              </a:r>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6" name="Shape 606"/>
        <p:cNvGrpSpPr/>
        <p:nvPr/>
      </p:nvGrpSpPr>
      <p:grpSpPr>
        <a:xfrm>
          <a:off x="0" y="0"/>
          <a:ext cx="0" cy="0"/>
          <a:chOff x="0" y="0"/>
          <a:chExt cx="0" cy="0"/>
        </a:xfrm>
      </p:grpSpPr>
      <p:sp>
        <p:nvSpPr>
          <p:cNvPr id="607" name="Google Shape;607;p45"/>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8" name="Google Shape;608;p45"/>
          <p:cNvSpPr txBox="1"/>
          <p:nvPr>
            <p:ph type="title"/>
          </p:nvPr>
        </p:nvSpPr>
        <p:spPr>
          <a:xfrm>
            <a:off x="5297762" y="329184"/>
            <a:ext cx="6251110" cy="178308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800"/>
              <a:buFont typeface="Calibri"/>
              <a:buNone/>
            </a:pPr>
            <a:r>
              <a:rPr b="1" lang="en-US" sz="3800"/>
              <a:t>Changing Stuttering:</a:t>
            </a:r>
            <a:br>
              <a:rPr b="1" lang="en-US" sz="3800"/>
            </a:br>
            <a:r>
              <a:rPr b="1" lang="en-US" sz="3800"/>
              <a:t>Holding &amp; Tolerating A Moment of Stuttering</a:t>
            </a:r>
            <a:endParaRPr/>
          </a:p>
        </p:txBody>
      </p:sp>
      <p:pic>
        <p:nvPicPr>
          <p:cNvPr descr="Wood human figure" id="609" name="Google Shape;609;p45"/>
          <p:cNvPicPr preferRelativeResize="0"/>
          <p:nvPr/>
        </p:nvPicPr>
        <p:blipFill rotWithShape="1">
          <a:blip r:embed="rId3">
            <a:alphaModFix/>
          </a:blip>
          <a:srcRect b="-1" l="1980" r="52689" t="0"/>
          <a:stretch/>
        </p:blipFill>
        <p:spPr>
          <a:xfrm>
            <a:off x="1" y="10"/>
            <a:ext cx="4657344" cy="685799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610" name="Google Shape;610;p45"/>
          <p:cNvSpPr/>
          <p:nvPr/>
        </p:nvSpPr>
        <p:spPr>
          <a:xfrm>
            <a:off x="5297762" y="2374947"/>
            <a:ext cx="4243589" cy="18288"/>
          </a:xfrm>
          <a:custGeom>
            <a:rect b="b" l="l" r="r" t="t"/>
            <a:pathLst>
              <a:path extrusionOk="0" fill="none" h="18288" w="4243589">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extrusionOk="0" h="18288" w="4243589">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1" name="Google Shape;611;p45"/>
          <p:cNvSpPr txBox="1"/>
          <p:nvPr>
            <p:ph idx="1" type="body"/>
          </p:nvPr>
        </p:nvSpPr>
        <p:spPr>
          <a:xfrm>
            <a:off x="5297762" y="2706624"/>
            <a:ext cx="6251110" cy="348386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500"/>
              <a:buChar char="•"/>
            </a:pPr>
            <a:r>
              <a:rPr lang="en-US" sz="1500"/>
              <a:t>What is it?</a:t>
            </a:r>
            <a:endParaRPr/>
          </a:p>
          <a:p>
            <a:pPr indent="-228600" lvl="1" marL="685800" rtl="0" algn="l">
              <a:lnSpc>
                <a:spcPct val="90000"/>
              </a:lnSpc>
              <a:spcBef>
                <a:spcPts val="500"/>
              </a:spcBef>
              <a:spcAft>
                <a:spcPts val="0"/>
              </a:spcAft>
              <a:buClr>
                <a:schemeClr val="dk1"/>
              </a:buClr>
              <a:buSzPts val="1500"/>
              <a:buChar char="•"/>
            </a:pPr>
            <a:r>
              <a:rPr lang="en-US" sz="1500"/>
              <a:t>Staying in a moment of stuttering</a:t>
            </a:r>
            <a:endParaRPr/>
          </a:p>
          <a:p>
            <a:pPr indent="-228600" lvl="1" marL="685800" rtl="0" algn="l">
              <a:lnSpc>
                <a:spcPct val="90000"/>
              </a:lnSpc>
              <a:spcBef>
                <a:spcPts val="500"/>
              </a:spcBef>
              <a:spcAft>
                <a:spcPts val="0"/>
              </a:spcAft>
              <a:buClr>
                <a:schemeClr val="dk1"/>
              </a:buClr>
              <a:buSzPts val="1500"/>
              <a:buChar char="•"/>
            </a:pPr>
            <a:r>
              <a:rPr lang="en-US" sz="1500"/>
              <a:t>Child continues speech “movement” rather than stopping, “backing up”, or otherwise using “reactive” speech strategies</a:t>
            </a:r>
            <a:endParaRPr/>
          </a:p>
          <a:p>
            <a:pPr indent="-228600" lvl="0" marL="228600" rtl="0" algn="l">
              <a:lnSpc>
                <a:spcPct val="90000"/>
              </a:lnSpc>
              <a:spcBef>
                <a:spcPts val="1000"/>
              </a:spcBef>
              <a:spcAft>
                <a:spcPts val="0"/>
              </a:spcAft>
              <a:buClr>
                <a:schemeClr val="dk1"/>
              </a:buClr>
              <a:buSzPts val="1500"/>
              <a:buChar char="•"/>
            </a:pPr>
            <a:r>
              <a:rPr lang="en-US" sz="1500"/>
              <a:t>Why use it?</a:t>
            </a:r>
            <a:endParaRPr/>
          </a:p>
          <a:p>
            <a:pPr indent="-228600" lvl="1" marL="685800" rtl="0" algn="l">
              <a:lnSpc>
                <a:spcPct val="90000"/>
              </a:lnSpc>
              <a:spcBef>
                <a:spcPts val="500"/>
              </a:spcBef>
              <a:spcAft>
                <a:spcPts val="0"/>
              </a:spcAft>
              <a:buClr>
                <a:schemeClr val="dk1"/>
              </a:buClr>
              <a:buSzPts val="1500"/>
              <a:buChar char="•"/>
            </a:pPr>
            <a:r>
              <a:rPr lang="en-US" sz="1500"/>
              <a:t>Increases child’s awareness of what he/she is doing during the stuttering moment</a:t>
            </a:r>
            <a:endParaRPr/>
          </a:p>
          <a:p>
            <a:pPr indent="-228600" lvl="1" marL="685800" rtl="0" algn="l">
              <a:lnSpc>
                <a:spcPct val="90000"/>
              </a:lnSpc>
              <a:spcBef>
                <a:spcPts val="500"/>
              </a:spcBef>
              <a:spcAft>
                <a:spcPts val="0"/>
              </a:spcAft>
              <a:buClr>
                <a:schemeClr val="dk1"/>
              </a:buClr>
              <a:buSzPts val="1500"/>
              <a:buChar char="•"/>
            </a:pPr>
            <a:r>
              <a:rPr lang="en-US" sz="1500"/>
              <a:t>Helps reduce avoidances</a:t>
            </a:r>
            <a:endParaRPr/>
          </a:p>
          <a:p>
            <a:pPr indent="-228600" lvl="1" marL="685800" rtl="0" algn="l">
              <a:lnSpc>
                <a:spcPct val="90000"/>
              </a:lnSpc>
              <a:spcBef>
                <a:spcPts val="500"/>
              </a:spcBef>
              <a:spcAft>
                <a:spcPts val="0"/>
              </a:spcAft>
              <a:buClr>
                <a:schemeClr val="dk1"/>
              </a:buClr>
              <a:buSzPts val="1500"/>
              <a:buChar char="•"/>
            </a:pPr>
            <a:r>
              <a:rPr lang="en-US" sz="1500"/>
              <a:t>Is desensitizing</a:t>
            </a:r>
            <a:endParaRPr/>
          </a:p>
          <a:p>
            <a:pPr indent="-228600" lvl="0" marL="228600" rtl="0" algn="l">
              <a:lnSpc>
                <a:spcPct val="90000"/>
              </a:lnSpc>
              <a:spcBef>
                <a:spcPts val="1000"/>
              </a:spcBef>
              <a:spcAft>
                <a:spcPts val="0"/>
              </a:spcAft>
              <a:buClr>
                <a:schemeClr val="dk1"/>
              </a:buClr>
              <a:buSzPts val="1500"/>
              <a:buChar char="•"/>
            </a:pPr>
            <a:r>
              <a:rPr lang="en-US" sz="1500"/>
              <a:t>When and how to use it?</a:t>
            </a:r>
            <a:endParaRPr/>
          </a:p>
          <a:p>
            <a:pPr indent="-228600" lvl="1" marL="685800" rtl="0" algn="l">
              <a:lnSpc>
                <a:spcPct val="90000"/>
              </a:lnSpc>
              <a:spcBef>
                <a:spcPts val="500"/>
              </a:spcBef>
              <a:spcAft>
                <a:spcPts val="0"/>
              </a:spcAft>
              <a:buClr>
                <a:schemeClr val="dk1"/>
              </a:buClr>
              <a:buSzPts val="1500"/>
              <a:buChar char="•"/>
            </a:pPr>
            <a:r>
              <a:rPr lang="en-US" sz="1500"/>
              <a:t>After child can identify when and how he/she is stuttering</a:t>
            </a:r>
            <a:endParaRPr/>
          </a:p>
          <a:p>
            <a:pPr indent="-228600" lvl="1" marL="685800" rtl="0" algn="l">
              <a:lnSpc>
                <a:spcPct val="90000"/>
              </a:lnSpc>
              <a:spcBef>
                <a:spcPts val="500"/>
              </a:spcBef>
              <a:spcAft>
                <a:spcPts val="0"/>
              </a:spcAft>
              <a:buClr>
                <a:schemeClr val="dk1"/>
              </a:buClr>
              <a:buSzPts val="1500"/>
              <a:buChar char="•"/>
            </a:pPr>
            <a:r>
              <a:rPr lang="en-US" sz="1500"/>
              <a:t>Clinician has to be supportive and encouraging as the child is holding the stuttering moment</a:t>
            </a:r>
            <a:endParaRPr/>
          </a:p>
          <a:p>
            <a:pPr indent="-133350" lvl="1" marL="685800" rtl="0" algn="l">
              <a:lnSpc>
                <a:spcPct val="90000"/>
              </a:lnSpc>
              <a:spcBef>
                <a:spcPts val="500"/>
              </a:spcBef>
              <a:spcAft>
                <a:spcPts val="0"/>
              </a:spcAft>
              <a:buClr>
                <a:schemeClr val="dk1"/>
              </a:buClr>
              <a:buSzPts val="1500"/>
              <a:buNone/>
            </a:pPr>
            <a:r>
              <a:t/>
            </a:r>
            <a:endParaRPr sz="15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6" name="Shape 616"/>
        <p:cNvGrpSpPr/>
        <p:nvPr/>
      </p:nvGrpSpPr>
      <p:grpSpPr>
        <a:xfrm>
          <a:off x="0" y="0"/>
          <a:ext cx="0" cy="0"/>
          <a:chOff x="0" y="0"/>
          <a:chExt cx="0" cy="0"/>
        </a:xfrm>
      </p:grpSpPr>
      <p:sp>
        <p:nvSpPr>
          <p:cNvPr id="617" name="Google Shape;617;p4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8" name="Google Shape;618;p46"/>
          <p:cNvSpPr/>
          <p:nvPr/>
        </p:nvSpPr>
        <p:spPr>
          <a:xfrm>
            <a:off x="558209" y="260019"/>
            <a:ext cx="11167447" cy="5933012"/>
          </a:xfrm>
          <a:prstGeom prst="rect">
            <a:avLst/>
          </a:prstGeom>
          <a:solidFill>
            <a:schemeClr val="lt1"/>
          </a:solidFill>
          <a:ln cap="flat" cmpd="sng" w="12700">
            <a:solidFill>
              <a:srgbClr val="DEDEDE"/>
            </a:solidFill>
            <a:prstDash val="solid"/>
            <a:miter lim="800000"/>
            <a:headEnd len="sm" w="sm" type="none"/>
            <a:tailEnd len="sm" w="sm" type="none"/>
          </a:ln>
          <a:effectLst>
            <a:outerShdw blurRad="50800" rotWithShape="0" algn="tl" dir="2700000" dist="38100">
              <a:srgbClr val="C5C2C2">
                <a:alpha val="4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19" name="Google Shape;619;p46"/>
          <p:cNvSpPr txBox="1"/>
          <p:nvPr>
            <p:ph type="title"/>
          </p:nvPr>
        </p:nvSpPr>
        <p:spPr>
          <a:xfrm>
            <a:off x="1115568" y="509521"/>
            <a:ext cx="10232136" cy="101498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lang="en-US" sz="4000"/>
              <a:t>Changing Stuttering: Pullout</a:t>
            </a:r>
            <a:endParaRPr/>
          </a:p>
        </p:txBody>
      </p:sp>
      <p:sp>
        <p:nvSpPr>
          <p:cNvPr id="620" name="Google Shape;620;p46"/>
          <p:cNvSpPr/>
          <p:nvPr/>
        </p:nvSpPr>
        <p:spPr>
          <a:xfrm>
            <a:off x="498834" y="658327"/>
            <a:ext cx="128016"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nvGrpSpPr>
          <p:cNvPr id="621" name="Google Shape;621;p46"/>
          <p:cNvGrpSpPr/>
          <p:nvPr/>
        </p:nvGrpSpPr>
        <p:grpSpPr>
          <a:xfrm>
            <a:off x="1115617" y="1749060"/>
            <a:ext cx="10232036" cy="4182840"/>
            <a:chOff x="49" y="75708"/>
            <a:chExt cx="10232036" cy="4182840"/>
          </a:xfrm>
        </p:grpSpPr>
        <p:sp>
          <p:nvSpPr>
            <p:cNvPr id="622" name="Google Shape;622;p46"/>
            <p:cNvSpPr/>
            <p:nvPr/>
          </p:nvSpPr>
          <p:spPr>
            <a:xfrm>
              <a:off x="49" y="75708"/>
              <a:ext cx="4781325" cy="691200"/>
            </a:xfrm>
            <a:prstGeom prst="rect">
              <a:avLst/>
            </a:prstGeom>
            <a:solidFill>
              <a:schemeClr val="accent2"/>
            </a:solidFill>
            <a:ln cap="flat" cmpd="sng" w="12700">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46"/>
            <p:cNvSpPr txBox="1"/>
            <p:nvPr/>
          </p:nvSpPr>
          <p:spPr>
            <a:xfrm>
              <a:off x="49" y="75708"/>
              <a:ext cx="4781325" cy="691200"/>
            </a:xfrm>
            <a:prstGeom prst="rect">
              <a:avLst/>
            </a:prstGeom>
            <a:noFill/>
            <a:ln>
              <a:noFill/>
            </a:ln>
          </p:spPr>
          <p:txBody>
            <a:bodyPr anchorCtr="0" anchor="ctr" bIns="97525" lIns="170675" spcFirstLastPara="1" rIns="170675" wrap="square" tIns="97525">
              <a:noAutofit/>
            </a:bodyPr>
            <a:lstStyle/>
            <a:p>
              <a:pPr indent="0" lvl="0" marL="0" marR="0" rtl="0" algn="ctr">
                <a:lnSpc>
                  <a:spcPct val="90000"/>
                </a:lnSpc>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What is it?</a:t>
              </a:r>
              <a:endParaRPr/>
            </a:p>
          </p:txBody>
        </p:sp>
        <p:sp>
          <p:nvSpPr>
            <p:cNvPr id="624" name="Google Shape;624;p46"/>
            <p:cNvSpPr/>
            <p:nvPr/>
          </p:nvSpPr>
          <p:spPr>
            <a:xfrm>
              <a:off x="49" y="766908"/>
              <a:ext cx="4781325" cy="3491640"/>
            </a:xfrm>
            <a:prstGeom prst="rect">
              <a:avLst/>
            </a:prstGeom>
            <a:solidFill>
              <a:srgbClr val="F7D5CB">
                <a:alpha val="89803"/>
              </a:srgbClr>
            </a:solidFill>
            <a:ln cap="flat" cmpd="sng" w="12700">
              <a:solidFill>
                <a:srgbClr val="F7D5CB">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46"/>
            <p:cNvSpPr txBox="1"/>
            <p:nvPr/>
          </p:nvSpPr>
          <p:spPr>
            <a:xfrm>
              <a:off x="49" y="766908"/>
              <a:ext cx="4781325" cy="3491640"/>
            </a:xfrm>
            <a:prstGeom prst="rect">
              <a:avLst/>
            </a:prstGeom>
            <a:noFill/>
            <a:ln>
              <a:noFill/>
            </a:ln>
          </p:spPr>
          <p:txBody>
            <a:bodyPr anchorCtr="0" anchor="t" bIns="192000" lIns="128000" spcFirstLastPara="1" rIns="170675" wrap="square" tIns="128000">
              <a:noAutofit/>
            </a:bodyPr>
            <a:lstStyle/>
            <a:p>
              <a:pPr indent="-228600" lvl="1" marL="228600" marR="0" rtl="0" algn="l">
                <a:lnSpc>
                  <a:spcPct val="9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“Holding on”  to the stuttering moment and  “staying with it” </a:t>
              </a:r>
              <a:endParaRPr/>
            </a:p>
            <a:p>
              <a:pPr indent="-228600" lvl="1" marL="228600" marR="0" rtl="0" algn="l">
                <a:lnSpc>
                  <a:spcPct val="90000"/>
                </a:lnSpc>
                <a:spcBef>
                  <a:spcPts val="36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Helps to focus in on site of physical tension and cessation of movement so as to </a:t>
              </a:r>
              <a:endParaRPr/>
            </a:p>
            <a:p>
              <a:pPr indent="-228600" lvl="1" marL="228600" marR="0" rtl="0" algn="l">
                <a:lnSpc>
                  <a:spcPct val="90000"/>
                </a:lnSpc>
                <a:spcBef>
                  <a:spcPts val="36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Change the stuttering moment through reducing or “easing off” tension and slowly moving ahead  into the next sound or word</a:t>
              </a:r>
              <a:endParaRPr/>
            </a:p>
          </p:txBody>
        </p:sp>
        <p:sp>
          <p:nvSpPr>
            <p:cNvPr id="626" name="Google Shape;626;p46"/>
            <p:cNvSpPr/>
            <p:nvPr/>
          </p:nvSpPr>
          <p:spPr>
            <a:xfrm>
              <a:off x="5450760" y="75708"/>
              <a:ext cx="4781325" cy="691200"/>
            </a:xfrm>
            <a:prstGeom prst="rect">
              <a:avLst/>
            </a:prstGeom>
            <a:solidFill>
              <a:srgbClr val="A4A4A4"/>
            </a:solidFill>
            <a:ln cap="flat" cmpd="sng" w="12700">
              <a:solidFill>
                <a:srgbClr val="A4A4A4"/>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46"/>
            <p:cNvSpPr txBox="1"/>
            <p:nvPr/>
          </p:nvSpPr>
          <p:spPr>
            <a:xfrm>
              <a:off x="5450760" y="75708"/>
              <a:ext cx="4781325" cy="691200"/>
            </a:xfrm>
            <a:prstGeom prst="rect">
              <a:avLst/>
            </a:prstGeom>
            <a:noFill/>
            <a:ln>
              <a:noFill/>
            </a:ln>
          </p:spPr>
          <p:txBody>
            <a:bodyPr anchorCtr="0" anchor="ctr" bIns="97525" lIns="170675" spcFirstLastPara="1" rIns="170675" wrap="square" tIns="97525">
              <a:noAutofit/>
            </a:bodyPr>
            <a:lstStyle/>
            <a:p>
              <a:pPr indent="0" lvl="0" marL="0" marR="0" rtl="0" algn="ctr">
                <a:lnSpc>
                  <a:spcPct val="90000"/>
                </a:lnSpc>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Why use it?</a:t>
              </a:r>
              <a:endParaRPr/>
            </a:p>
          </p:txBody>
        </p:sp>
        <p:sp>
          <p:nvSpPr>
            <p:cNvPr id="628" name="Google Shape;628;p46"/>
            <p:cNvSpPr/>
            <p:nvPr/>
          </p:nvSpPr>
          <p:spPr>
            <a:xfrm>
              <a:off x="5450760" y="766908"/>
              <a:ext cx="4781325" cy="3491640"/>
            </a:xfrm>
            <a:prstGeom prst="rect">
              <a:avLst/>
            </a:prstGeom>
            <a:solidFill>
              <a:srgbClr val="DFDFDF">
                <a:alpha val="89803"/>
              </a:srgbClr>
            </a:solidFill>
            <a:ln cap="flat" cmpd="sng" w="12700">
              <a:solidFill>
                <a:srgbClr val="DFDFDF">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46"/>
            <p:cNvSpPr txBox="1"/>
            <p:nvPr/>
          </p:nvSpPr>
          <p:spPr>
            <a:xfrm>
              <a:off x="5450760" y="766908"/>
              <a:ext cx="4781325" cy="3491640"/>
            </a:xfrm>
            <a:prstGeom prst="rect">
              <a:avLst/>
            </a:prstGeom>
            <a:noFill/>
            <a:ln>
              <a:noFill/>
            </a:ln>
          </p:spPr>
          <p:txBody>
            <a:bodyPr anchorCtr="0" anchor="t" bIns="192000" lIns="128000" spcFirstLastPara="1" rIns="170675" wrap="square" tIns="128000">
              <a:noAutofit/>
            </a:bodyPr>
            <a:lstStyle/>
            <a:p>
              <a:pPr indent="-228600" lvl="1" marL="228600" marR="0" rtl="0" algn="l">
                <a:lnSpc>
                  <a:spcPct val="9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Confront the stuttering moment and “take charge” (desensitization)</a:t>
              </a:r>
              <a:endParaRPr/>
            </a:p>
            <a:p>
              <a:pPr indent="-228600" lvl="1" marL="228600" marR="0" rtl="0" algn="l">
                <a:lnSpc>
                  <a:spcPct val="90000"/>
                </a:lnSpc>
                <a:spcBef>
                  <a:spcPts val="36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Release tension and keep speech moving forward</a:t>
              </a:r>
              <a:endParaRPr/>
            </a:p>
            <a:p>
              <a:pPr indent="-228600" lvl="1" marL="228600" marR="0" rtl="0" algn="l">
                <a:lnSpc>
                  <a:spcPct val="90000"/>
                </a:lnSpc>
                <a:spcBef>
                  <a:spcPts val="36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Reinforce a looser  or “easier” way of stuttering</a:t>
              </a:r>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4" name="Shape 634"/>
        <p:cNvGrpSpPr/>
        <p:nvPr/>
      </p:nvGrpSpPr>
      <p:grpSpPr>
        <a:xfrm>
          <a:off x="0" y="0"/>
          <a:ext cx="0" cy="0"/>
          <a:chOff x="0" y="0"/>
          <a:chExt cx="0" cy="0"/>
        </a:xfrm>
      </p:grpSpPr>
      <p:sp>
        <p:nvSpPr>
          <p:cNvPr id="635" name="Google Shape;635;p47"/>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6" name="Google Shape;636;p47"/>
          <p:cNvSpPr txBox="1"/>
          <p:nvPr>
            <p:ph type="title"/>
          </p:nvPr>
        </p:nvSpPr>
        <p:spPr>
          <a:xfrm>
            <a:off x="5297762" y="329184"/>
            <a:ext cx="6251110" cy="178308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n-US" sz="5400"/>
              <a:t>Changing Stuttering: Pullout</a:t>
            </a:r>
            <a:endParaRPr/>
          </a:p>
        </p:txBody>
      </p:sp>
      <p:pic>
        <p:nvPicPr>
          <p:cNvPr descr="Plant growing in a concrete crack" id="637" name="Google Shape;637;p47"/>
          <p:cNvPicPr preferRelativeResize="0"/>
          <p:nvPr/>
        </p:nvPicPr>
        <p:blipFill rotWithShape="1">
          <a:blip r:embed="rId3">
            <a:alphaModFix/>
          </a:blip>
          <a:srcRect b="-1" l="18017" r="36651" t="0"/>
          <a:stretch/>
        </p:blipFill>
        <p:spPr>
          <a:xfrm>
            <a:off x="1" y="10"/>
            <a:ext cx="4657344" cy="685799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638" name="Google Shape;638;p47"/>
          <p:cNvSpPr/>
          <p:nvPr/>
        </p:nvSpPr>
        <p:spPr>
          <a:xfrm>
            <a:off x="5297762" y="2374947"/>
            <a:ext cx="4243589" cy="18288"/>
          </a:xfrm>
          <a:custGeom>
            <a:rect b="b" l="l" r="r" t="t"/>
            <a:pathLst>
              <a:path extrusionOk="0" fill="none" h="18288" w="4243589">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extrusionOk="0" h="18288" w="4243589">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9" name="Google Shape;639;p47"/>
          <p:cNvSpPr txBox="1"/>
          <p:nvPr>
            <p:ph idx="1" type="body"/>
          </p:nvPr>
        </p:nvSpPr>
        <p:spPr>
          <a:xfrm>
            <a:off x="5297762" y="2706624"/>
            <a:ext cx="6251110" cy="348386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900"/>
              <a:buChar char="•"/>
            </a:pPr>
            <a:r>
              <a:rPr lang="en-US" sz="1900"/>
              <a:t>When and how to use it? </a:t>
            </a:r>
            <a:endParaRPr/>
          </a:p>
          <a:p>
            <a:pPr indent="-228600" lvl="0" marL="228600" rtl="0" algn="l">
              <a:lnSpc>
                <a:spcPct val="90000"/>
              </a:lnSpc>
              <a:spcBef>
                <a:spcPts val="1000"/>
              </a:spcBef>
              <a:spcAft>
                <a:spcPts val="0"/>
              </a:spcAft>
              <a:buClr>
                <a:schemeClr val="dk1"/>
              </a:buClr>
              <a:buSzPts val="1900"/>
              <a:buFont typeface="Calibri"/>
              <a:buNone/>
            </a:pPr>
            <a:r>
              <a:t/>
            </a:r>
            <a:endParaRPr sz="1900"/>
          </a:p>
          <a:p>
            <a:pPr indent="-228600" lvl="1" marL="685800" rtl="0" algn="l">
              <a:lnSpc>
                <a:spcPct val="90000"/>
              </a:lnSpc>
              <a:spcBef>
                <a:spcPts val="500"/>
              </a:spcBef>
              <a:spcAft>
                <a:spcPts val="0"/>
              </a:spcAft>
              <a:buClr>
                <a:schemeClr val="dk1"/>
              </a:buClr>
              <a:buSzPts val="1900"/>
              <a:buChar char="•"/>
            </a:pPr>
            <a:r>
              <a:rPr lang="en-US" sz="1900"/>
              <a:t>When the child experiences a high degree of emotionality or  feels “stuck” in a moment of stuttering</a:t>
            </a:r>
            <a:endParaRPr/>
          </a:p>
          <a:p>
            <a:pPr indent="-107950" lvl="1" marL="685800" rtl="0" algn="l">
              <a:lnSpc>
                <a:spcPct val="90000"/>
              </a:lnSpc>
              <a:spcBef>
                <a:spcPts val="500"/>
              </a:spcBef>
              <a:spcAft>
                <a:spcPts val="0"/>
              </a:spcAft>
              <a:buClr>
                <a:schemeClr val="dk1"/>
              </a:buClr>
              <a:buSzPts val="1900"/>
              <a:buNone/>
            </a:pPr>
            <a:r>
              <a:t/>
            </a:r>
            <a:endParaRPr sz="1900"/>
          </a:p>
          <a:p>
            <a:pPr indent="-228600" lvl="1" marL="685800" rtl="0" algn="l">
              <a:lnSpc>
                <a:spcPct val="90000"/>
              </a:lnSpc>
              <a:spcBef>
                <a:spcPts val="500"/>
              </a:spcBef>
              <a:spcAft>
                <a:spcPts val="0"/>
              </a:spcAft>
              <a:buClr>
                <a:schemeClr val="dk1"/>
              </a:buClr>
              <a:buSzPts val="1900"/>
              <a:buChar char="•"/>
            </a:pPr>
            <a:r>
              <a:rPr lang="en-US" sz="1900"/>
              <a:t>After the child has learned to “hold onto” a moment of stuttering and tolerate it </a:t>
            </a:r>
            <a:endParaRPr/>
          </a:p>
          <a:p>
            <a:pPr indent="-107950" lvl="1" marL="685800" rtl="0" algn="l">
              <a:lnSpc>
                <a:spcPct val="90000"/>
              </a:lnSpc>
              <a:spcBef>
                <a:spcPts val="500"/>
              </a:spcBef>
              <a:spcAft>
                <a:spcPts val="0"/>
              </a:spcAft>
              <a:buClr>
                <a:schemeClr val="dk1"/>
              </a:buClr>
              <a:buSzPts val="1900"/>
              <a:buNone/>
            </a:pPr>
            <a:r>
              <a:t/>
            </a:r>
            <a:endParaRPr sz="1900"/>
          </a:p>
          <a:p>
            <a:pPr indent="-228600" lvl="1" marL="685800" rtl="0" algn="l">
              <a:lnSpc>
                <a:spcPct val="90000"/>
              </a:lnSpc>
              <a:spcBef>
                <a:spcPts val="500"/>
              </a:spcBef>
              <a:spcAft>
                <a:spcPts val="0"/>
              </a:spcAft>
              <a:buClr>
                <a:schemeClr val="dk1"/>
              </a:buClr>
              <a:buSzPts val="1900"/>
              <a:buChar char="•"/>
            </a:pPr>
            <a:r>
              <a:rPr lang="en-US" sz="1900"/>
              <a:t>Start with deliberate or “fake” stuttering at the single word level</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44" name="Shape 644"/>
        <p:cNvGrpSpPr/>
        <p:nvPr/>
      </p:nvGrpSpPr>
      <p:grpSpPr>
        <a:xfrm>
          <a:off x="0" y="0"/>
          <a:ext cx="0" cy="0"/>
          <a:chOff x="0" y="0"/>
          <a:chExt cx="0" cy="0"/>
        </a:xfrm>
      </p:grpSpPr>
      <p:sp>
        <p:nvSpPr>
          <p:cNvPr id="645" name="Google Shape;645;p4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6" name="Google Shape;646;p48"/>
          <p:cNvSpPr/>
          <p:nvPr/>
        </p:nvSpPr>
        <p:spPr>
          <a:xfrm>
            <a:off x="-1" y="0"/>
            <a:ext cx="4818889" cy="6858000"/>
          </a:xfrm>
          <a:custGeom>
            <a:rect b="b" l="l" r="r" t="t"/>
            <a:pathLst>
              <a:path extrusionOk="0" h="6858000" w="4818889">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solidFill>
            <a:schemeClr val="lt1"/>
          </a:solidFill>
          <a:ln cap="flat" cmpd="sng" w="9525">
            <a:solidFill>
              <a:srgbClr val="EFEFEF"/>
            </a:solidFill>
            <a:prstDash val="solid"/>
            <a:miter lim="800000"/>
            <a:headEnd len="sm" w="sm" type="none"/>
            <a:tailEnd len="sm" w="sm" type="none"/>
          </a:ln>
          <a:effectLst>
            <a:outerShdw blurRad="88900" rotWithShape="0" algn="l" dist="38100">
              <a:srgbClr val="D8D8D8">
                <a:alpha val="4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47" name="Google Shape;647;p48"/>
          <p:cNvSpPr/>
          <p:nvPr/>
        </p:nvSpPr>
        <p:spPr>
          <a:xfrm>
            <a:off x="1" y="0"/>
            <a:ext cx="4811477" cy="6858000"/>
          </a:xfrm>
          <a:custGeom>
            <a:rect b="b" l="l" r="r" t="t"/>
            <a:pathLst>
              <a:path extrusionOk="0" h="6858000" w="4811477">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48" name="Google Shape;648;p48"/>
          <p:cNvSpPr txBox="1"/>
          <p:nvPr>
            <p:ph type="title"/>
          </p:nvPr>
        </p:nvSpPr>
        <p:spPr>
          <a:xfrm>
            <a:off x="621792" y="1161288"/>
            <a:ext cx="3602736" cy="45262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lang="en-US" sz="4000"/>
              <a:t>Changing Stuttering: Cancellation</a:t>
            </a:r>
            <a:endParaRPr/>
          </a:p>
        </p:txBody>
      </p:sp>
      <p:sp>
        <p:nvSpPr>
          <p:cNvPr id="649" name="Google Shape;649;p48"/>
          <p:cNvSpPr/>
          <p:nvPr/>
        </p:nvSpPr>
        <p:spPr>
          <a:xfrm>
            <a:off x="0" y="3081528"/>
            <a:ext cx="128016"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nvGrpSpPr>
          <p:cNvPr id="650" name="Google Shape;650;p48"/>
          <p:cNvGrpSpPr/>
          <p:nvPr/>
        </p:nvGrpSpPr>
        <p:grpSpPr>
          <a:xfrm>
            <a:off x="5303520" y="737621"/>
            <a:ext cx="6364224" cy="5391900"/>
            <a:chOff x="0" y="60965"/>
            <a:chExt cx="6364224" cy="5391900"/>
          </a:xfrm>
        </p:grpSpPr>
        <p:sp>
          <p:nvSpPr>
            <p:cNvPr id="651" name="Google Shape;651;p48"/>
            <p:cNvSpPr/>
            <p:nvPr/>
          </p:nvSpPr>
          <p:spPr>
            <a:xfrm>
              <a:off x="0" y="356165"/>
              <a:ext cx="6364224" cy="1795500"/>
            </a:xfrm>
            <a:prstGeom prst="rect">
              <a:avLst/>
            </a:prstGeom>
            <a:solidFill>
              <a:schemeClr val="lt1">
                <a:alpha val="89803"/>
              </a:schemeClr>
            </a:solidFill>
            <a:ln cap="flat" cmpd="sng" w="12700">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48"/>
            <p:cNvSpPr txBox="1"/>
            <p:nvPr/>
          </p:nvSpPr>
          <p:spPr>
            <a:xfrm>
              <a:off x="0" y="356165"/>
              <a:ext cx="6364224" cy="1795500"/>
            </a:xfrm>
            <a:prstGeom prst="rect">
              <a:avLst/>
            </a:prstGeom>
            <a:noFill/>
            <a:ln>
              <a:noFill/>
            </a:ln>
          </p:spPr>
          <p:txBody>
            <a:bodyPr anchorCtr="0" anchor="t" bIns="142225" lIns="493925" spcFirstLastPara="1" rIns="493925" wrap="square" tIns="416550">
              <a:noAutofit/>
            </a:bodyPr>
            <a:lstStyle/>
            <a:p>
              <a:pPr indent="-228600" lvl="1" marL="228600" marR="0" rtl="0" algn="l">
                <a:lnSpc>
                  <a:spcPct val="90000"/>
                </a:lnSpc>
                <a:spcBef>
                  <a:spcPts val="0"/>
                </a:spcBef>
                <a:spcAft>
                  <a:spcPts val="0"/>
                </a:spcAft>
                <a:buClr>
                  <a:schemeClr val="dk1"/>
                </a:buClr>
                <a:buSzPts val="2000"/>
                <a:buFont typeface="Calibri"/>
                <a:buChar char="•"/>
              </a:pPr>
              <a:r>
                <a:rPr b="0" i="0" lang="en-US" sz="2000" u="none" cap="none" strike="noStrike">
                  <a:solidFill>
                    <a:schemeClr val="dk1"/>
                  </a:solidFill>
                  <a:latin typeface="Calibri"/>
                  <a:ea typeface="Calibri"/>
                  <a:cs typeface="Calibri"/>
                  <a:sym typeface="Calibri"/>
                </a:rPr>
                <a:t>Finishing a stuttered word then</a:t>
              </a:r>
              <a:endParaRPr/>
            </a:p>
            <a:p>
              <a:pPr indent="-228600" lvl="1" marL="228600" marR="0" rtl="0" algn="l">
                <a:lnSpc>
                  <a:spcPct val="90000"/>
                </a:lnSpc>
                <a:spcBef>
                  <a:spcPts val="300"/>
                </a:spcBef>
                <a:spcAft>
                  <a:spcPts val="0"/>
                </a:spcAft>
                <a:buClr>
                  <a:schemeClr val="dk1"/>
                </a:buClr>
                <a:buSzPts val="2000"/>
                <a:buFont typeface="Calibri"/>
                <a:buChar char="•"/>
              </a:pPr>
              <a:r>
                <a:rPr b="0" i="0" lang="en-US" sz="2000" u="none" cap="none" strike="noStrike">
                  <a:solidFill>
                    <a:schemeClr val="dk1"/>
                  </a:solidFill>
                  <a:latin typeface="Calibri"/>
                  <a:ea typeface="Calibri"/>
                  <a:cs typeface="Calibri"/>
                  <a:sym typeface="Calibri"/>
                </a:rPr>
                <a:t>Pausing for a moment to plan (e.g. pantomime or silently revisit the word) then</a:t>
              </a:r>
              <a:endParaRPr/>
            </a:p>
            <a:p>
              <a:pPr indent="-228600" lvl="1" marL="228600" marR="0" rtl="0" algn="l">
                <a:lnSpc>
                  <a:spcPct val="90000"/>
                </a:lnSpc>
                <a:spcBef>
                  <a:spcPts val="300"/>
                </a:spcBef>
                <a:spcAft>
                  <a:spcPts val="0"/>
                </a:spcAft>
                <a:buClr>
                  <a:schemeClr val="dk1"/>
                </a:buClr>
                <a:buSzPts val="2000"/>
                <a:buFont typeface="Calibri"/>
                <a:buChar char="•"/>
              </a:pPr>
              <a:r>
                <a:rPr b="0" i="0" lang="en-US" sz="2000" u="none" cap="none" strike="noStrike">
                  <a:solidFill>
                    <a:schemeClr val="dk1"/>
                  </a:solidFill>
                  <a:latin typeface="Calibri"/>
                  <a:ea typeface="Calibri"/>
                  <a:cs typeface="Calibri"/>
                  <a:sym typeface="Calibri"/>
                </a:rPr>
                <a:t>Stuttering on the word again in an easier way</a:t>
              </a:r>
              <a:endParaRPr/>
            </a:p>
          </p:txBody>
        </p:sp>
        <p:sp>
          <p:nvSpPr>
            <p:cNvPr id="653" name="Google Shape;653;p48"/>
            <p:cNvSpPr/>
            <p:nvPr/>
          </p:nvSpPr>
          <p:spPr>
            <a:xfrm>
              <a:off x="318211" y="60965"/>
              <a:ext cx="4454956" cy="590400"/>
            </a:xfrm>
            <a:prstGeom prst="roundRect">
              <a:avLst>
                <a:gd fmla="val 16667"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48"/>
            <p:cNvSpPr txBox="1"/>
            <p:nvPr/>
          </p:nvSpPr>
          <p:spPr>
            <a:xfrm>
              <a:off x="347032" y="89786"/>
              <a:ext cx="4397314" cy="532758"/>
            </a:xfrm>
            <a:prstGeom prst="rect">
              <a:avLst/>
            </a:prstGeom>
            <a:noFill/>
            <a:ln>
              <a:noFill/>
            </a:ln>
          </p:spPr>
          <p:txBody>
            <a:bodyPr anchorCtr="0" anchor="ctr" bIns="0" lIns="168375" spcFirstLastPara="1" rIns="168375" wrap="square" tIns="0">
              <a:noAutofit/>
            </a:bodyPr>
            <a:lstStyle/>
            <a:p>
              <a:pPr indent="0" lvl="0" marL="0" marR="0" rtl="0" algn="l">
                <a:lnSpc>
                  <a:spcPct val="90000"/>
                </a:lnSpc>
                <a:spcBef>
                  <a:spcPts val="0"/>
                </a:spcBef>
                <a:spcAft>
                  <a:spcPts val="0"/>
                </a:spcAft>
                <a:buClr>
                  <a:schemeClr val="lt1"/>
                </a:buClr>
                <a:buSzPts val="2000"/>
                <a:buFont typeface="Calibri"/>
                <a:buNone/>
              </a:pPr>
              <a:r>
                <a:rPr lang="en-US" sz="2000">
                  <a:solidFill>
                    <a:schemeClr val="lt1"/>
                  </a:solidFill>
                  <a:latin typeface="Calibri"/>
                  <a:ea typeface="Calibri"/>
                  <a:cs typeface="Calibri"/>
                  <a:sym typeface="Calibri"/>
                </a:rPr>
                <a:t>What is it?</a:t>
              </a:r>
              <a:endParaRPr/>
            </a:p>
          </p:txBody>
        </p:sp>
        <p:sp>
          <p:nvSpPr>
            <p:cNvPr id="655" name="Google Shape;655;p48"/>
            <p:cNvSpPr/>
            <p:nvPr/>
          </p:nvSpPr>
          <p:spPr>
            <a:xfrm>
              <a:off x="0" y="2554865"/>
              <a:ext cx="6364224" cy="2898000"/>
            </a:xfrm>
            <a:prstGeom prst="rect">
              <a:avLst/>
            </a:prstGeom>
            <a:solidFill>
              <a:schemeClr val="lt1">
                <a:alpha val="89803"/>
              </a:schemeClr>
            </a:solidFill>
            <a:ln cap="flat" cmpd="sng" w="12700">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48"/>
            <p:cNvSpPr txBox="1"/>
            <p:nvPr/>
          </p:nvSpPr>
          <p:spPr>
            <a:xfrm>
              <a:off x="0" y="2554865"/>
              <a:ext cx="6364224" cy="2898000"/>
            </a:xfrm>
            <a:prstGeom prst="rect">
              <a:avLst/>
            </a:prstGeom>
            <a:noFill/>
            <a:ln>
              <a:noFill/>
            </a:ln>
          </p:spPr>
          <p:txBody>
            <a:bodyPr anchorCtr="0" anchor="t" bIns="142225" lIns="493925" spcFirstLastPara="1" rIns="493925" wrap="square" tIns="416550">
              <a:noAutofit/>
            </a:bodyPr>
            <a:lstStyle/>
            <a:p>
              <a:pPr indent="-228600" lvl="1" marL="228600" marR="0" rtl="0" algn="l">
                <a:lnSpc>
                  <a:spcPct val="90000"/>
                </a:lnSpc>
                <a:spcBef>
                  <a:spcPts val="0"/>
                </a:spcBef>
                <a:spcAft>
                  <a:spcPts val="0"/>
                </a:spcAft>
                <a:buClr>
                  <a:schemeClr val="dk1"/>
                </a:buClr>
                <a:buSzPts val="2000"/>
                <a:buFont typeface="Calibri"/>
                <a:buChar char="•"/>
              </a:pPr>
              <a:r>
                <a:rPr b="0" i="0" lang="en-US" sz="2000" u="none" cap="none" strike="noStrike">
                  <a:solidFill>
                    <a:schemeClr val="dk1"/>
                  </a:solidFill>
                  <a:latin typeface="Calibri"/>
                  <a:ea typeface="Calibri"/>
                  <a:cs typeface="Calibri"/>
                  <a:sym typeface="Calibri"/>
                </a:rPr>
                <a:t>The child learns to “cancel out” or replace hard stuttering with a looser, more controlled form of stuttering </a:t>
              </a:r>
              <a:endParaRPr/>
            </a:p>
            <a:p>
              <a:pPr indent="-228600" lvl="1" marL="228600" marR="0" rtl="0" algn="l">
                <a:lnSpc>
                  <a:spcPct val="90000"/>
                </a:lnSpc>
                <a:spcBef>
                  <a:spcPts val="300"/>
                </a:spcBef>
                <a:spcAft>
                  <a:spcPts val="0"/>
                </a:spcAft>
                <a:buClr>
                  <a:schemeClr val="dk1"/>
                </a:buClr>
                <a:buSzPts val="2000"/>
                <a:buFont typeface="Calibri"/>
                <a:buChar char="•"/>
              </a:pPr>
              <a:r>
                <a:rPr b="0" i="0" lang="en-US" sz="2000" u="none" cap="none" strike="noStrike">
                  <a:solidFill>
                    <a:schemeClr val="dk1"/>
                  </a:solidFill>
                  <a:latin typeface="Calibri"/>
                  <a:ea typeface="Calibri"/>
                  <a:cs typeface="Calibri"/>
                  <a:sym typeface="Calibri"/>
                </a:rPr>
                <a:t>Cancellation discourages avoidance behaviors such as recoiling, changing words, stopping in a block and backing up</a:t>
              </a:r>
              <a:endParaRPr/>
            </a:p>
            <a:p>
              <a:pPr indent="-228600" lvl="1" marL="228600" marR="0" rtl="0" algn="l">
                <a:lnSpc>
                  <a:spcPct val="90000"/>
                </a:lnSpc>
                <a:spcBef>
                  <a:spcPts val="300"/>
                </a:spcBef>
                <a:spcAft>
                  <a:spcPts val="0"/>
                </a:spcAft>
                <a:buClr>
                  <a:schemeClr val="dk1"/>
                </a:buClr>
                <a:buSzPts val="2000"/>
                <a:buFont typeface="Calibri"/>
                <a:buChar char="•"/>
              </a:pPr>
              <a:r>
                <a:rPr b="0" i="0" lang="en-US" sz="2000" u="none" cap="none" strike="noStrike">
                  <a:solidFill>
                    <a:schemeClr val="dk1"/>
                  </a:solidFill>
                  <a:latin typeface="Calibri"/>
                  <a:ea typeface="Calibri"/>
                  <a:cs typeface="Calibri"/>
                  <a:sym typeface="Calibri"/>
                </a:rPr>
                <a:t>Cancellation reinforces easier stuttering and build confidence</a:t>
              </a:r>
              <a:endParaRPr/>
            </a:p>
          </p:txBody>
        </p:sp>
        <p:sp>
          <p:nvSpPr>
            <p:cNvPr id="657" name="Google Shape;657;p48"/>
            <p:cNvSpPr/>
            <p:nvPr/>
          </p:nvSpPr>
          <p:spPr>
            <a:xfrm>
              <a:off x="318211" y="2259665"/>
              <a:ext cx="4454956" cy="590400"/>
            </a:xfrm>
            <a:prstGeom prst="roundRect">
              <a:avLst>
                <a:gd fmla="val 16667"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48"/>
            <p:cNvSpPr txBox="1"/>
            <p:nvPr/>
          </p:nvSpPr>
          <p:spPr>
            <a:xfrm>
              <a:off x="347032" y="2288486"/>
              <a:ext cx="4397314" cy="532758"/>
            </a:xfrm>
            <a:prstGeom prst="rect">
              <a:avLst/>
            </a:prstGeom>
            <a:noFill/>
            <a:ln>
              <a:noFill/>
            </a:ln>
          </p:spPr>
          <p:txBody>
            <a:bodyPr anchorCtr="0" anchor="ctr" bIns="0" lIns="168375" spcFirstLastPara="1" rIns="168375" wrap="square" tIns="0">
              <a:noAutofit/>
            </a:bodyPr>
            <a:lstStyle/>
            <a:p>
              <a:pPr indent="0" lvl="0" marL="0" marR="0" rtl="0" algn="l">
                <a:lnSpc>
                  <a:spcPct val="90000"/>
                </a:lnSpc>
                <a:spcBef>
                  <a:spcPts val="0"/>
                </a:spcBef>
                <a:spcAft>
                  <a:spcPts val="0"/>
                </a:spcAft>
                <a:buClr>
                  <a:schemeClr val="lt1"/>
                </a:buClr>
                <a:buSzPts val="2000"/>
                <a:buFont typeface="Calibri"/>
                <a:buNone/>
              </a:pPr>
              <a:r>
                <a:rPr lang="en-US" sz="2000">
                  <a:solidFill>
                    <a:schemeClr val="lt1"/>
                  </a:solidFill>
                  <a:latin typeface="Calibri"/>
                  <a:ea typeface="Calibri"/>
                  <a:cs typeface="Calibri"/>
                  <a:sym typeface="Calibri"/>
                </a:rPr>
                <a:t>Why use it?</a:t>
              </a:r>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3" name="Shape 663"/>
        <p:cNvGrpSpPr/>
        <p:nvPr/>
      </p:nvGrpSpPr>
      <p:grpSpPr>
        <a:xfrm>
          <a:off x="0" y="0"/>
          <a:ext cx="0" cy="0"/>
          <a:chOff x="0" y="0"/>
          <a:chExt cx="0" cy="0"/>
        </a:xfrm>
      </p:grpSpPr>
      <p:sp>
        <p:nvSpPr>
          <p:cNvPr id="664" name="Google Shape;664;p49"/>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5" name="Google Shape;665;p49"/>
          <p:cNvSpPr txBox="1"/>
          <p:nvPr>
            <p:ph type="title"/>
          </p:nvPr>
        </p:nvSpPr>
        <p:spPr>
          <a:xfrm>
            <a:off x="6513788" y="365125"/>
            <a:ext cx="4840010" cy="180730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Changing Stuttering: Cancellation</a:t>
            </a:r>
            <a:endParaRPr/>
          </a:p>
        </p:txBody>
      </p:sp>
      <p:pic>
        <p:nvPicPr>
          <p:cNvPr descr="Yellow paper aeroplane flying the opposite way as many grey paper aeroplanes" id="666" name="Google Shape;666;p49"/>
          <p:cNvPicPr preferRelativeResize="0"/>
          <p:nvPr/>
        </p:nvPicPr>
        <p:blipFill rotWithShape="1">
          <a:blip r:embed="rId3">
            <a:alphaModFix/>
          </a:blip>
          <a:srcRect b="-1" l="9274" r="31191" t="0"/>
          <a:stretch/>
        </p:blipFill>
        <p:spPr>
          <a:xfrm>
            <a:off x="20" y="10"/>
            <a:ext cx="6116549" cy="6857990"/>
          </a:xfrm>
          <a:custGeom>
            <a:rect b="b" l="l" r="r" t="t"/>
            <a:pathLst>
              <a:path extrusionOk="0" h="6879321" w="6116569">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ln>
            <a:noFill/>
          </a:ln>
        </p:spPr>
      </p:pic>
      <p:sp>
        <p:nvSpPr>
          <p:cNvPr id="667" name="Google Shape;667;p49"/>
          <p:cNvSpPr txBox="1"/>
          <p:nvPr>
            <p:ph idx="1" type="body"/>
          </p:nvPr>
        </p:nvSpPr>
        <p:spPr>
          <a:xfrm>
            <a:off x="6513788" y="2333297"/>
            <a:ext cx="4840010" cy="384366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900"/>
              <a:buChar char="•"/>
            </a:pPr>
            <a:r>
              <a:rPr lang="en-US" sz="1900"/>
              <a:t>When and how to use it?</a:t>
            </a:r>
            <a:endParaRPr/>
          </a:p>
          <a:p>
            <a:pPr indent="-228600" lvl="1" marL="685800" rtl="0" algn="l">
              <a:lnSpc>
                <a:spcPct val="90000"/>
              </a:lnSpc>
              <a:spcBef>
                <a:spcPts val="500"/>
              </a:spcBef>
              <a:spcAft>
                <a:spcPts val="0"/>
              </a:spcAft>
              <a:buClr>
                <a:schemeClr val="dk1"/>
              </a:buClr>
              <a:buSzPts val="1900"/>
              <a:buChar char="•"/>
            </a:pPr>
            <a:r>
              <a:rPr lang="en-US" sz="1900"/>
              <a:t>Child MUST complete the hard stutter before pausing and making it easier</a:t>
            </a:r>
            <a:endParaRPr/>
          </a:p>
          <a:p>
            <a:pPr indent="-107950" lvl="1" marL="685800" rtl="0" algn="l">
              <a:lnSpc>
                <a:spcPct val="90000"/>
              </a:lnSpc>
              <a:spcBef>
                <a:spcPts val="500"/>
              </a:spcBef>
              <a:spcAft>
                <a:spcPts val="0"/>
              </a:spcAft>
              <a:buClr>
                <a:schemeClr val="dk1"/>
              </a:buClr>
              <a:buSzPts val="1900"/>
              <a:buNone/>
            </a:pPr>
            <a:r>
              <a:t/>
            </a:r>
            <a:endParaRPr sz="1900"/>
          </a:p>
          <a:p>
            <a:pPr indent="-228600" lvl="1" marL="685800" rtl="0" algn="l">
              <a:lnSpc>
                <a:spcPct val="90000"/>
              </a:lnSpc>
              <a:spcBef>
                <a:spcPts val="500"/>
              </a:spcBef>
              <a:spcAft>
                <a:spcPts val="0"/>
              </a:spcAft>
              <a:buClr>
                <a:schemeClr val="dk1"/>
              </a:buClr>
              <a:buSzPts val="1900"/>
              <a:buChar char="•"/>
            </a:pPr>
            <a:r>
              <a:rPr lang="en-US" sz="1900"/>
              <a:t>If the child is unable to pullout or missed the opportunity to use a pullout, this will provide another opportunity to learn to stutter more easily and build confidence</a:t>
            </a:r>
            <a:endParaRPr/>
          </a:p>
          <a:p>
            <a:pPr indent="-107950" lvl="1" marL="685800" rtl="0" algn="l">
              <a:lnSpc>
                <a:spcPct val="90000"/>
              </a:lnSpc>
              <a:spcBef>
                <a:spcPts val="500"/>
              </a:spcBef>
              <a:spcAft>
                <a:spcPts val="0"/>
              </a:spcAft>
              <a:buClr>
                <a:schemeClr val="dk1"/>
              </a:buClr>
              <a:buSzPts val="1900"/>
              <a:buNone/>
            </a:pPr>
            <a:r>
              <a:t/>
            </a:r>
            <a:endParaRPr sz="1900"/>
          </a:p>
          <a:p>
            <a:pPr indent="-228600" lvl="1" marL="685800" rtl="0" algn="l">
              <a:lnSpc>
                <a:spcPct val="90000"/>
              </a:lnSpc>
              <a:spcBef>
                <a:spcPts val="500"/>
              </a:spcBef>
              <a:spcAft>
                <a:spcPts val="0"/>
              </a:spcAft>
              <a:buClr>
                <a:schemeClr val="dk1"/>
              </a:buClr>
              <a:buSzPts val="1900"/>
              <a:buChar char="•"/>
            </a:pPr>
            <a:r>
              <a:rPr lang="en-US" sz="1900"/>
              <a:t>Typically used in the therapy room only as a way of learning a strategy, not in the outside world</a:t>
            </a:r>
            <a:endParaRPr/>
          </a:p>
          <a:p>
            <a:pPr indent="-107950" lvl="0" marL="228600" rtl="0" algn="l">
              <a:lnSpc>
                <a:spcPct val="90000"/>
              </a:lnSpc>
              <a:spcBef>
                <a:spcPts val="1000"/>
              </a:spcBef>
              <a:spcAft>
                <a:spcPts val="0"/>
              </a:spcAft>
              <a:buClr>
                <a:schemeClr val="dk1"/>
              </a:buClr>
              <a:buSzPts val="1900"/>
              <a:buNone/>
            </a:pPr>
            <a:r>
              <a:t/>
            </a:r>
            <a:endParaRPr sz="19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descr="A child looking at a drawing" id="132" name="Google Shape;132;p5"/>
          <p:cNvPicPr preferRelativeResize="0"/>
          <p:nvPr/>
        </p:nvPicPr>
        <p:blipFill rotWithShape="1">
          <a:blip r:embed="rId3">
            <a:alphaModFix/>
          </a:blip>
          <a:srcRect b="11640" l="0" r="0" t="12273"/>
          <a:stretch/>
        </p:blipFill>
        <p:spPr>
          <a:xfrm>
            <a:off x="20" y="10"/>
            <a:ext cx="12191980" cy="3710603"/>
          </a:xfrm>
          <a:custGeom>
            <a:rect b="b" l="l" r="r" t="t"/>
            <a:pathLst>
              <a:path extrusionOk="0" h="3692092" w="12192000">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ln>
            <a:noFill/>
          </a:ln>
        </p:spPr>
      </p:pic>
      <p:sp>
        <p:nvSpPr>
          <p:cNvPr id="133" name="Google Shape;133;p5"/>
          <p:cNvSpPr txBox="1"/>
          <p:nvPr>
            <p:ph idx="1" type="body"/>
          </p:nvPr>
        </p:nvSpPr>
        <p:spPr>
          <a:xfrm>
            <a:off x="4223982" y="4075728"/>
            <a:ext cx="7485413" cy="2129809"/>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3200"/>
              <a:buChar char="•"/>
            </a:pPr>
            <a:r>
              <a:rPr lang="en-US" sz="3200"/>
              <a:t>Neurodevelopmental speech disorder</a:t>
            </a:r>
            <a:endParaRPr/>
          </a:p>
        </p:txBody>
      </p:sp>
      <p:sp>
        <p:nvSpPr>
          <p:cNvPr id="134" name="Google Shape;134;p5"/>
          <p:cNvSpPr txBox="1"/>
          <p:nvPr/>
        </p:nvSpPr>
        <p:spPr>
          <a:xfrm>
            <a:off x="482605" y="4040188"/>
            <a:ext cx="3290887" cy="2452687"/>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FF9900"/>
              </a:buClr>
              <a:buSzPts val="4000"/>
              <a:buFont typeface="Arial Black"/>
              <a:buNone/>
            </a:pPr>
            <a:r>
              <a:rPr b="1" lang="en-US" sz="4000">
                <a:solidFill>
                  <a:srgbClr val="FF9900"/>
                </a:solidFill>
                <a:latin typeface="Arial Black"/>
                <a:ea typeface="Arial Black"/>
                <a:cs typeface="Arial Black"/>
                <a:sym typeface="Arial Black"/>
              </a:rPr>
              <a:t>Facts about stuttering </a:t>
            </a:r>
            <a:endParaRPr b="1" sz="4000">
              <a:solidFill>
                <a:schemeClr val="dk1"/>
              </a:solidFill>
              <a:latin typeface="Arial Black"/>
              <a:ea typeface="Arial Black"/>
              <a:cs typeface="Arial Black"/>
              <a:sym typeface="Arial Black"/>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1" name="Shape 671"/>
        <p:cNvGrpSpPr/>
        <p:nvPr/>
      </p:nvGrpSpPr>
      <p:grpSpPr>
        <a:xfrm>
          <a:off x="0" y="0"/>
          <a:ext cx="0" cy="0"/>
          <a:chOff x="0" y="0"/>
          <a:chExt cx="0" cy="0"/>
        </a:xfrm>
      </p:grpSpPr>
      <p:sp>
        <p:nvSpPr>
          <p:cNvPr id="672" name="Google Shape;672;p50"/>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3" name="Google Shape;673;p50"/>
          <p:cNvSpPr txBox="1"/>
          <p:nvPr>
            <p:ph type="title"/>
          </p:nvPr>
        </p:nvSpPr>
        <p:spPr>
          <a:xfrm>
            <a:off x="589560" y="856180"/>
            <a:ext cx="4560584" cy="112806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700"/>
              <a:buFont typeface="Calibri"/>
              <a:buNone/>
            </a:pPr>
            <a:r>
              <a:rPr b="1" lang="en-US" sz="3700"/>
              <a:t>Advocating for CWS in Public School Settings</a:t>
            </a:r>
            <a:endParaRPr/>
          </a:p>
        </p:txBody>
      </p:sp>
      <p:grpSp>
        <p:nvGrpSpPr>
          <p:cNvPr id="674" name="Google Shape;674;p50"/>
          <p:cNvGrpSpPr/>
          <p:nvPr/>
        </p:nvGrpSpPr>
        <p:grpSpPr>
          <a:xfrm>
            <a:off x="0" y="1083484"/>
            <a:ext cx="355196" cy="673460"/>
            <a:chOff x="0" y="823811"/>
            <a:chExt cx="355196" cy="673460"/>
          </a:xfrm>
        </p:grpSpPr>
        <p:sp>
          <p:nvSpPr>
            <p:cNvPr id="675" name="Google Shape;675;p50"/>
            <p:cNvSpPr/>
            <p:nvPr/>
          </p:nvSpPr>
          <p:spPr>
            <a:xfrm>
              <a:off x="0" y="823811"/>
              <a:ext cx="87363"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6" name="Google Shape;676;p50"/>
            <p:cNvSpPr/>
            <p:nvPr/>
          </p:nvSpPr>
          <p:spPr>
            <a:xfrm>
              <a:off x="159341" y="823811"/>
              <a:ext cx="195855"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677" name="Google Shape;677;p50"/>
          <p:cNvSpPr/>
          <p:nvPr/>
        </p:nvSpPr>
        <p:spPr>
          <a:xfrm flipH="1">
            <a:off x="665085" y="2090569"/>
            <a:ext cx="4297680" cy="274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8" name="Google Shape;678;p50"/>
          <p:cNvSpPr txBox="1"/>
          <p:nvPr>
            <p:ph idx="1" type="body"/>
          </p:nvPr>
        </p:nvSpPr>
        <p:spPr>
          <a:xfrm>
            <a:off x="590719" y="2330505"/>
            <a:ext cx="4559425" cy="3979585"/>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400"/>
              <a:buChar char="•"/>
            </a:pPr>
            <a:r>
              <a:rPr lang="en-US" sz="1400"/>
              <a:t>Consider the impact of child’s stuttering on education including extracurricular activities</a:t>
            </a:r>
            <a:endParaRPr/>
          </a:p>
          <a:p>
            <a:pPr indent="-228600" lvl="1" marL="685800" rtl="0" algn="l">
              <a:lnSpc>
                <a:spcPct val="90000"/>
              </a:lnSpc>
              <a:spcBef>
                <a:spcPts val="500"/>
              </a:spcBef>
              <a:spcAft>
                <a:spcPts val="0"/>
              </a:spcAft>
              <a:buClr>
                <a:schemeClr val="dk1"/>
              </a:buClr>
              <a:buSzPts val="1400"/>
              <a:buChar char="•"/>
            </a:pPr>
            <a:r>
              <a:rPr lang="en-US" sz="1400"/>
              <a:t>Does student participate fully in school activities, or does stuttering limit him or her? (Consider using TASCC to assess student’s communication abilities in class)</a:t>
            </a:r>
            <a:endParaRPr/>
          </a:p>
          <a:p>
            <a:pPr indent="-228600" lvl="1" marL="685800" rtl="0" algn="l">
              <a:lnSpc>
                <a:spcPct val="90000"/>
              </a:lnSpc>
              <a:spcBef>
                <a:spcPts val="500"/>
              </a:spcBef>
              <a:spcAft>
                <a:spcPts val="0"/>
              </a:spcAft>
              <a:buClr>
                <a:schemeClr val="dk1"/>
              </a:buClr>
              <a:buSzPts val="1400"/>
              <a:buChar char="•"/>
            </a:pPr>
            <a:r>
              <a:rPr lang="en-US" sz="1400"/>
              <a:t>Can student meet school’s curriculum objectives, especially those related to speaking?</a:t>
            </a:r>
            <a:endParaRPr/>
          </a:p>
          <a:p>
            <a:pPr indent="-228600" lvl="0" marL="228600" rtl="0" algn="l">
              <a:lnSpc>
                <a:spcPct val="90000"/>
              </a:lnSpc>
              <a:spcBef>
                <a:spcPts val="1000"/>
              </a:spcBef>
              <a:spcAft>
                <a:spcPts val="0"/>
              </a:spcAft>
              <a:buClr>
                <a:schemeClr val="dk1"/>
              </a:buClr>
              <a:buSzPts val="1400"/>
              <a:buChar char="•"/>
            </a:pPr>
            <a:r>
              <a:rPr b="1" lang="en-US" sz="1400"/>
              <a:t>Ribbler (2006). When a student stutters: Identifying the adverse educational impact. Perspectives on Fluency Disorders.</a:t>
            </a:r>
            <a:endParaRPr/>
          </a:p>
          <a:p>
            <a:pPr indent="-228600" lvl="0" marL="228600" rtl="0" algn="l">
              <a:lnSpc>
                <a:spcPct val="90000"/>
              </a:lnSpc>
              <a:spcBef>
                <a:spcPts val="1000"/>
              </a:spcBef>
              <a:spcAft>
                <a:spcPts val="0"/>
              </a:spcAft>
              <a:buClr>
                <a:schemeClr val="dk1"/>
              </a:buClr>
              <a:buSzPts val="1400"/>
              <a:buChar char="•"/>
            </a:pPr>
            <a:r>
              <a:rPr lang="en-US" sz="1400"/>
              <a:t>“Stuttering can affect all areas of academic competency, including academic learning, social-</a:t>
            </a:r>
            <a:r>
              <a:rPr lang="en-US" sz="1400"/>
              <a:t>emotional</a:t>
            </a:r>
            <a:r>
              <a:rPr lang="en-US" sz="1400"/>
              <a:t> functioning, and independent functioning"  </a:t>
            </a:r>
            <a:endParaRPr/>
          </a:p>
          <a:p>
            <a:pPr indent="-228600" lvl="0" marL="228600" rtl="0" algn="l">
              <a:lnSpc>
                <a:spcPct val="90000"/>
              </a:lnSpc>
              <a:spcBef>
                <a:spcPts val="1000"/>
              </a:spcBef>
              <a:spcAft>
                <a:spcPts val="0"/>
              </a:spcAft>
              <a:buClr>
                <a:schemeClr val="dk1"/>
              </a:buClr>
              <a:buSzPts val="1400"/>
              <a:buChar char="•"/>
            </a:pPr>
            <a:r>
              <a:rPr lang="en-US" sz="1400"/>
              <a:t>Stuttering, however, do not necessarily affect test scores or subject grades. </a:t>
            </a:r>
            <a:endParaRPr/>
          </a:p>
        </p:txBody>
      </p:sp>
      <p:sp>
        <p:nvSpPr>
          <p:cNvPr id="679" name="Google Shape;679;p50"/>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0" name="Google Shape;680;p50"/>
          <p:cNvSpPr/>
          <p:nvPr/>
        </p:nvSpPr>
        <p:spPr>
          <a:xfrm>
            <a:off x="5685810" y="513853"/>
            <a:ext cx="6009366" cy="583457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Public Schools and the Property Tax: A Comparison of Education Funding  Models in Three U.S. States | Lincoln Institute of Land Policy" id="681" name="Google Shape;681;p50"/>
          <p:cNvPicPr preferRelativeResize="0"/>
          <p:nvPr/>
        </p:nvPicPr>
        <p:blipFill rotWithShape="1">
          <a:blip r:embed="rId3">
            <a:alphaModFix/>
          </a:blip>
          <a:srcRect b="-1" l="23491" r="10488" t="0"/>
          <a:stretch/>
        </p:blipFill>
        <p:spPr>
          <a:xfrm>
            <a:off x="5977788" y="799352"/>
            <a:ext cx="5425410" cy="525929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pic>
        <p:nvPicPr>
          <p:cNvPr id="686" name="Google Shape;686;p51"/>
          <p:cNvPicPr preferRelativeResize="0"/>
          <p:nvPr>
            <p:ph idx="1" type="body"/>
          </p:nvPr>
        </p:nvPicPr>
        <p:blipFill rotWithShape="1">
          <a:blip r:embed="rId3">
            <a:alphaModFix/>
          </a:blip>
          <a:srcRect b="0" l="0" r="0" t="0"/>
          <a:stretch/>
        </p:blipFill>
        <p:spPr>
          <a:xfrm>
            <a:off x="5791199" y="0"/>
            <a:ext cx="4364181" cy="6857999"/>
          </a:xfrm>
          <a:prstGeom prst="rect">
            <a:avLst/>
          </a:prstGeom>
          <a:noFill/>
          <a:ln>
            <a:noFill/>
          </a:ln>
        </p:spPr>
      </p:pic>
      <p:sp>
        <p:nvSpPr>
          <p:cNvPr id="687" name="Google Shape;687;p51"/>
          <p:cNvSpPr txBox="1"/>
          <p:nvPr>
            <p:ph type="title"/>
          </p:nvPr>
        </p:nvSpPr>
        <p:spPr>
          <a:xfrm>
            <a:off x="740229" y="1045029"/>
            <a:ext cx="4441371" cy="360317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9900"/>
              </a:buClr>
              <a:buSzPts val="2400"/>
              <a:buFont typeface="Calibri"/>
              <a:buNone/>
            </a:pPr>
            <a:r>
              <a:rPr b="1" lang="en-US" sz="2400">
                <a:solidFill>
                  <a:srgbClr val="FF9900"/>
                </a:solidFill>
                <a:latin typeface="Calibri"/>
                <a:ea typeface="Calibri"/>
                <a:cs typeface="Calibri"/>
                <a:sym typeface="Calibri"/>
              </a:rPr>
              <a:t>From Ribbler (2006). When a student stutters: Identifying the adverse educational impact. Perspectives on Fluency Disorders.</a:t>
            </a:r>
            <a:endParaRPr b="1" sz="2400">
              <a:solidFill>
                <a:srgbClr val="FF9900"/>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5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9900"/>
              </a:buClr>
              <a:buSzPts val="4400"/>
              <a:buFont typeface="Calibri"/>
              <a:buNone/>
            </a:pPr>
            <a:r>
              <a:rPr b="1" lang="en-US">
                <a:solidFill>
                  <a:srgbClr val="FF9900"/>
                </a:solidFill>
              </a:rPr>
              <a:t>School-age children: Resources</a:t>
            </a:r>
            <a:endParaRPr/>
          </a:p>
        </p:txBody>
      </p:sp>
      <p:sp>
        <p:nvSpPr>
          <p:cNvPr id="694" name="Google Shape;694;p5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u="sng">
                <a:solidFill>
                  <a:schemeClr val="hlink"/>
                </a:solidFill>
                <a:hlinkClick r:id="rId3"/>
              </a:rPr>
              <a:t>http://say.org/camp/about/</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u="sng">
                <a:solidFill>
                  <a:schemeClr val="hlink"/>
                </a:solidFill>
                <a:hlinkClick r:id="rId4"/>
              </a:rPr>
              <a:t>http://www.friendswhostutter.org/mentoring-program/</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u="sng">
                <a:solidFill>
                  <a:schemeClr val="hlink"/>
                </a:solidFill>
              </a:rPr>
              <a:t>http</a:t>
            </a:r>
            <a:r>
              <a:rPr lang="en-US" u="sng">
                <a:solidFill>
                  <a:schemeClr val="hlink"/>
                </a:solidFill>
                <a:hlinkClick r:id="rId5"/>
              </a:rPr>
              <a:t>://w</a:t>
            </a:r>
            <a:r>
              <a:rPr lang="en-US" u="sng">
                <a:solidFill>
                  <a:schemeClr val="hlink"/>
                </a:solidFill>
                <a:hlinkClick r:id="rId6"/>
              </a:rPr>
              <a:t>ww.friendswhostutter.org/one-day-conferences/</a:t>
            </a:r>
            <a:r>
              <a:rPr lang="en-US"/>
              <a:t>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5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9900"/>
              </a:buClr>
              <a:buSzPts val="4800"/>
              <a:buFont typeface="Calibri"/>
              <a:buNone/>
            </a:pPr>
            <a:r>
              <a:rPr b="1" lang="en-US" sz="4800">
                <a:solidFill>
                  <a:srgbClr val="FF9900"/>
                </a:solidFill>
              </a:rPr>
              <a:t>The 3Es therapy planning tool</a:t>
            </a:r>
            <a:endParaRPr/>
          </a:p>
        </p:txBody>
      </p:sp>
      <p:grpSp>
        <p:nvGrpSpPr>
          <p:cNvPr id="701" name="Google Shape;701;p54"/>
          <p:cNvGrpSpPr/>
          <p:nvPr/>
        </p:nvGrpSpPr>
        <p:grpSpPr>
          <a:xfrm>
            <a:off x="6404988" y="1882192"/>
            <a:ext cx="4258823" cy="4237972"/>
            <a:chOff x="3128388" y="56567"/>
            <a:chExt cx="4258823" cy="4237972"/>
          </a:xfrm>
        </p:grpSpPr>
        <p:sp>
          <p:nvSpPr>
            <p:cNvPr id="702" name="Google Shape;702;p54"/>
            <p:cNvSpPr/>
            <p:nvPr/>
          </p:nvSpPr>
          <p:spPr>
            <a:xfrm>
              <a:off x="3505516" y="282836"/>
              <a:ext cx="3655123" cy="3655123"/>
            </a:xfrm>
            <a:prstGeom prst="pie">
              <a:avLst>
                <a:gd fmla="val 16200000" name="adj1"/>
                <a:gd fmla="val 1800000" name="adj2"/>
              </a:avLst>
            </a:prstGeom>
            <a:solidFill>
              <a:schemeClr val="accent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54"/>
            <p:cNvSpPr txBox="1"/>
            <p:nvPr/>
          </p:nvSpPr>
          <p:spPr>
            <a:xfrm>
              <a:off x="5431853" y="1057375"/>
              <a:ext cx="1305401" cy="1087834"/>
            </a:xfrm>
            <a:prstGeom prst="rect">
              <a:avLst/>
            </a:prstGeom>
            <a:noFill/>
            <a:ln>
              <a:noFill/>
            </a:ln>
          </p:spPr>
          <p:txBody>
            <a:bodyPr anchorCtr="0" anchor="ctr" bIns="31750" lIns="31750" spcFirstLastPara="1" rIns="31750" wrap="square" tIns="31750">
              <a:noAutofit/>
            </a:bodyPr>
            <a:lstStyle/>
            <a:p>
              <a:pPr indent="0" lvl="0" marL="0" marR="0" rtl="0" algn="ctr">
                <a:lnSpc>
                  <a:spcPct val="90000"/>
                </a:lnSpc>
                <a:spcBef>
                  <a:spcPts val="0"/>
                </a:spcBef>
                <a:spcAft>
                  <a:spcPts val="0"/>
                </a:spcAft>
                <a:buClr>
                  <a:schemeClr val="lt1"/>
                </a:buClr>
                <a:buSzPts val="2500"/>
                <a:buFont typeface="Calibri"/>
                <a:buNone/>
              </a:pPr>
              <a:r>
                <a:rPr b="1" lang="en-US" sz="2500">
                  <a:solidFill>
                    <a:schemeClr val="lt1"/>
                  </a:solidFill>
                  <a:latin typeface="Calibri"/>
                  <a:ea typeface="Calibri"/>
                  <a:cs typeface="Calibri"/>
                  <a:sym typeface="Calibri"/>
                </a:rPr>
                <a:t>Ease</a:t>
              </a:r>
              <a:endParaRPr/>
            </a:p>
          </p:txBody>
        </p:sp>
        <p:sp>
          <p:nvSpPr>
            <p:cNvPr id="704" name="Google Shape;704;p54"/>
            <p:cNvSpPr/>
            <p:nvPr/>
          </p:nvSpPr>
          <p:spPr>
            <a:xfrm>
              <a:off x="3430238" y="413377"/>
              <a:ext cx="3655123" cy="3655123"/>
            </a:xfrm>
            <a:prstGeom prst="pie">
              <a:avLst>
                <a:gd fmla="val 1800000" name="adj1"/>
                <a:gd fmla="val 9000000" name="adj2"/>
              </a:avLst>
            </a:prstGeom>
            <a:solidFill>
              <a:srgbClr val="2EE84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54"/>
            <p:cNvSpPr txBox="1"/>
            <p:nvPr/>
          </p:nvSpPr>
          <p:spPr>
            <a:xfrm>
              <a:off x="4300505" y="2784856"/>
              <a:ext cx="1958102" cy="957294"/>
            </a:xfrm>
            <a:prstGeom prst="rect">
              <a:avLst/>
            </a:prstGeom>
            <a:noFill/>
            <a:ln>
              <a:noFill/>
            </a:ln>
          </p:spPr>
          <p:txBody>
            <a:bodyPr anchorCtr="0" anchor="ctr" bIns="30475" lIns="30475" spcFirstLastPara="1" rIns="30475" wrap="square" tIns="30475">
              <a:noAutofit/>
            </a:bodyPr>
            <a:lstStyle/>
            <a:p>
              <a:pPr indent="0" lvl="0" marL="0" marR="0" rtl="0" algn="ctr">
                <a:lnSpc>
                  <a:spcPct val="90000"/>
                </a:lnSpc>
                <a:spcBef>
                  <a:spcPts val="0"/>
                </a:spcBef>
                <a:spcAft>
                  <a:spcPts val="0"/>
                </a:spcAft>
                <a:buClr>
                  <a:schemeClr val="lt1"/>
                </a:buClr>
                <a:buSzPts val="2400"/>
                <a:buFont typeface="Calibri"/>
                <a:buNone/>
              </a:pPr>
              <a:r>
                <a:rPr b="1" lang="en-US" sz="2400">
                  <a:solidFill>
                    <a:schemeClr val="lt1"/>
                  </a:solidFill>
                  <a:latin typeface="Calibri"/>
                  <a:ea typeface="Calibri"/>
                  <a:cs typeface="Calibri"/>
                  <a:sym typeface="Calibri"/>
                </a:rPr>
                <a:t>Empowerment</a:t>
              </a:r>
              <a:endParaRPr/>
            </a:p>
          </p:txBody>
        </p:sp>
        <p:sp>
          <p:nvSpPr>
            <p:cNvPr id="706" name="Google Shape;706;p54"/>
            <p:cNvSpPr/>
            <p:nvPr/>
          </p:nvSpPr>
          <p:spPr>
            <a:xfrm>
              <a:off x="3354959" y="282836"/>
              <a:ext cx="3655123" cy="3655123"/>
            </a:xfrm>
            <a:prstGeom prst="pie">
              <a:avLst>
                <a:gd fmla="val 9000000" name="adj1"/>
                <a:gd fmla="val 16200000" name="adj2"/>
              </a:avLst>
            </a:prstGeom>
            <a:solidFill>
              <a:srgbClr val="5999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54"/>
            <p:cNvSpPr txBox="1"/>
            <p:nvPr/>
          </p:nvSpPr>
          <p:spPr>
            <a:xfrm>
              <a:off x="3778345" y="1057375"/>
              <a:ext cx="1305401" cy="1087834"/>
            </a:xfrm>
            <a:prstGeom prst="rect">
              <a:avLst/>
            </a:prstGeom>
            <a:noFill/>
            <a:ln>
              <a:noFill/>
            </a:ln>
          </p:spPr>
          <p:txBody>
            <a:bodyPr anchorCtr="0" anchor="ctr" bIns="29200" lIns="29200" spcFirstLastPara="1" rIns="29200" wrap="square" tIns="29200">
              <a:noAutofit/>
            </a:bodyPr>
            <a:lstStyle/>
            <a:p>
              <a:pPr indent="0" lvl="0" marL="0" marR="0" rtl="0" algn="ctr">
                <a:lnSpc>
                  <a:spcPct val="90000"/>
                </a:lnSpc>
                <a:spcBef>
                  <a:spcPts val="0"/>
                </a:spcBef>
                <a:spcAft>
                  <a:spcPts val="0"/>
                </a:spcAft>
                <a:buClr>
                  <a:schemeClr val="lt1"/>
                </a:buClr>
                <a:buSzPts val="2300"/>
                <a:buFont typeface="Calibri"/>
                <a:buNone/>
              </a:pPr>
              <a:r>
                <a:rPr b="1" lang="en-US" sz="2300">
                  <a:solidFill>
                    <a:schemeClr val="lt1"/>
                  </a:solidFill>
                  <a:latin typeface="Calibri"/>
                  <a:ea typeface="Calibri"/>
                  <a:cs typeface="Calibri"/>
                  <a:sym typeface="Calibri"/>
                </a:rPr>
                <a:t>Education</a:t>
              </a:r>
              <a:endParaRPr/>
            </a:p>
          </p:txBody>
        </p:sp>
        <p:sp>
          <p:nvSpPr>
            <p:cNvPr id="708" name="Google Shape;708;p54"/>
            <p:cNvSpPr/>
            <p:nvPr/>
          </p:nvSpPr>
          <p:spPr>
            <a:xfrm>
              <a:off x="3279548" y="56567"/>
              <a:ext cx="4107663" cy="4107663"/>
            </a:xfrm>
            <a:custGeom>
              <a:rect b="b" l="l" r="r" t="t"/>
              <a:pathLst>
                <a:path extrusionOk="0" h="120000" w="120000">
                  <a:moveTo>
                    <a:pt x="59991" y="4067"/>
                  </a:moveTo>
                  <a:lnTo>
                    <a:pt x="59991" y="4067"/>
                  </a:lnTo>
                  <a:cubicBezTo>
                    <a:pt x="79078" y="4064"/>
                    <a:pt x="96849" y="13795"/>
                    <a:pt x="107129" y="29878"/>
                  </a:cubicBezTo>
                  <a:cubicBezTo>
                    <a:pt x="117408" y="45960"/>
                    <a:pt x="118776" y="66175"/>
                    <a:pt x="110758" y="83496"/>
                  </a:cubicBezTo>
                  <a:lnTo>
                    <a:pt x="114269" y="85523"/>
                  </a:lnTo>
                  <a:lnTo>
                    <a:pt x="105797" y="86441"/>
                  </a:lnTo>
                  <a:lnTo>
                    <a:pt x="101940" y="78405"/>
                  </a:lnTo>
                  <a:lnTo>
                    <a:pt x="105449" y="80431"/>
                  </a:lnTo>
                  <a:cubicBezTo>
                    <a:pt x="112382" y="65011"/>
                    <a:pt x="111022" y="47127"/>
                    <a:pt x="101838" y="32932"/>
                  </a:cubicBezTo>
                  <a:cubicBezTo>
                    <a:pt x="92654" y="18737"/>
                    <a:pt x="76899" y="10167"/>
                    <a:pt x="59992" y="10169"/>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54"/>
            <p:cNvSpPr/>
            <p:nvPr/>
          </p:nvSpPr>
          <p:spPr>
            <a:xfrm>
              <a:off x="3203968" y="186876"/>
              <a:ext cx="4107663" cy="4107663"/>
            </a:xfrm>
            <a:custGeom>
              <a:rect b="b" l="l" r="r" t="t"/>
              <a:pathLst>
                <a:path extrusionOk="0" h="120000" w="120000">
                  <a:moveTo>
                    <a:pt x="108435" y="87973"/>
                  </a:moveTo>
                  <a:cubicBezTo>
                    <a:pt x="98891" y="104498"/>
                    <a:pt x="81581" y="115017"/>
                    <a:pt x="62518" y="115876"/>
                  </a:cubicBezTo>
                  <a:cubicBezTo>
                    <a:pt x="43454" y="116735"/>
                    <a:pt x="25269" y="107816"/>
                    <a:pt x="14277" y="92216"/>
                  </a:cubicBezTo>
                  <a:lnTo>
                    <a:pt x="10766" y="94244"/>
                  </a:lnTo>
                  <a:lnTo>
                    <a:pt x="14207" y="86447"/>
                  </a:lnTo>
                  <a:lnTo>
                    <a:pt x="23095" y="87124"/>
                  </a:lnTo>
                  <a:lnTo>
                    <a:pt x="19585" y="89151"/>
                  </a:lnTo>
                  <a:cubicBezTo>
                    <a:pt x="29474" y="102860"/>
                    <a:pt x="45637" y="110621"/>
                    <a:pt x="62519" y="109767"/>
                  </a:cubicBezTo>
                  <a:cubicBezTo>
                    <a:pt x="79400" y="108913"/>
                    <a:pt x="94697" y="99559"/>
                    <a:pt x="103151" y="84922"/>
                  </a:cubicBezTo>
                  <a:close/>
                </a:path>
              </a:pathLst>
            </a:custGeom>
            <a:solidFill>
              <a:srgbClr val="2EE8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54"/>
            <p:cNvSpPr/>
            <p:nvPr/>
          </p:nvSpPr>
          <p:spPr>
            <a:xfrm>
              <a:off x="3128388" y="56567"/>
              <a:ext cx="4107663" cy="4107663"/>
            </a:xfrm>
            <a:custGeom>
              <a:rect b="b" l="l" r="r" t="t"/>
              <a:pathLst>
                <a:path extrusionOk="0" h="120000" w="120000">
                  <a:moveTo>
                    <a:pt x="11561" y="87966"/>
                  </a:moveTo>
                  <a:cubicBezTo>
                    <a:pt x="2017" y="71436"/>
                    <a:pt x="1562" y="51181"/>
                    <a:pt x="10353" y="34238"/>
                  </a:cubicBezTo>
                  <a:cubicBezTo>
                    <a:pt x="19144" y="17296"/>
                    <a:pt x="35968" y="6007"/>
                    <a:pt x="54979" y="4293"/>
                  </a:cubicBezTo>
                  <a:lnTo>
                    <a:pt x="54979" y="239"/>
                  </a:lnTo>
                  <a:lnTo>
                    <a:pt x="60009" y="7118"/>
                  </a:lnTo>
                  <a:lnTo>
                    <a:pt x="54977" y="14476"/>
                  </a:lnTo>
                  <a:lnTo>
                    <a:pt x="54978" y="10423"/>
                  </a:lnTo>
                  <a:cubicBezTo>
                    <a:pt x="38157" y="12127"/>
                    <a:pt x="23347" y="22244"/>
                    <a:pt x="15643" y="37294"/>
                  </a:cubicBezTo>
                  <a:cubicBezTo>
                    <a:pt x="7939" y="52344"/>
                    <a:pt x="8392" y="70273"/>
                    <a:pt x="16845" y="84915"/>
                  </a:cubicBezTo>
                  <a:close/>
                </a:path>
              </a:pathLst>
            </a:custGeom>
            <a:solidFill>
              <a:srgbClr val="5999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1" name="Google Shape;711;p54"/>
          <p:cNvSpPr txBox="1"/>
          <p:nvPr/>
        </p:nvSpPr>
        <p:spPr>
          <a:xfrm>
            <a:off x="266000" y="4070840"/>
            <a:ext cx="6123600" cy="1062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100">
                <a:solidFill>
                  <a:srgbClr val="FF9900"/>
                </a:solidFill>
                <a:latin typeface="Calibri"/>
                <a:ea typeface="Calibri"/>
                <a:cs typeface="Calibri"/>
                <a:sym typeface="Calibri"/>
              </a:rPr>
              <a:t>Gore, K., &amp; Luckman Margulis, C. (2022). 3Es: An all-inclusive stuttering therapy tool. Perspectives of the ASHA Special Interest Groups, 7(3), 716-727.</a:t>
            </a:r>
            <a:endParaRPr b="1" sz="17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6" name="Shape 716"/>
        <p:cNvGrpSpPr/>
        <p:nvPr/>
      </p:nvGrpSpPr>
      <p:grpSpPr>
        <a:xfrm>
          <a:off x="0" y="0"/>
          <a:ext cx="0" cy="0"/>
          <a:chOff x="0" y="0"/>
          <a:chExt cx="0" cy="0"/>
        </a:xfrm>
      </p:grpSpPr>
      <p:sp>
        <p:nvSpPr>
          <p:cNvPr id="717" name="Google Shape;717;p5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8" name="Google Shape;718;p55"/>
          <p:cNvSpPr txBox="1"/>
          <p:nvPr>
            <p:ph type="title"/>
          </p:nvPr>
        </p:nvSpPr>
        <p:spPr>
          <a:xfrm>
            <a:off x="841248" y="334644"/>
            <a:ext cx="10509504" cy="107691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9900"/>
              </a:buClr>
              <a:buSzPts val="4000"/>
              <a:buFont typeface="Calibri"/>
              <a:buNone/>
            </a:pPr>
            <a:r>
              <a:rPr b="1" lang="en-US" sz="4000">
                <a:solidFill>
                  <a:srgbClr val="FF9900"/>
                </a:solidFill>
              </a:rPr>
              <a:t>Stuttering Research Lab at Syracuse U</a:t>
            </a:r>
            <a:endParaRPr/>
          </a:p>
        </p:txBody>
      </p:sp>
      <p:sp>
        <p:nvSpPr>
          <p:cNvPr id="719" name="Google Shape;719;p55"/>
          <p:cNvSpPr/>
          <p:nvPr/>
        </p:nvSpPr>
        <p:spPr>
          <a:xfrm>
            <a:off x="842772" y="0"/>
            <a:ext cx="10506456" cy="19138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720" name="Google Shape;720;p55"/>
          <p:cNvSpPr/>
          <p:nvPr/>
        </p:nvSpPr>
        <p:spPr>
          <a:xfrm>
            <a:off x="841248" y="1512994"/>
            <a:ext cx="10506456"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721" name="Google Shape;721;p55"/>
          <p:cNvPicPr preferRelativeResize="0"/>
          <p:nvPr>
            <p:ph idx="1" type="body"/>
          </p:nvPr>
        </p:nvPicPr>
        <p:blipFill rotWithShape="1">
          <a:blip r:embed="rId3">
            <a:alphaModFix/>
          </a:blip>
          <a:srcRect b="0" l="0" r="0" t="0"/>
          <a:stretch/>
        </p:blipFill>
        <p:spPr>
          <a:xfrm>
            <a:off x="3088598" y="4777843"/>
            <a:ext cx="1494941" cy="1494941"/>
          </a:xfrm>
          <a:prstGeom prst="rect">
            <a:avLst/>
          </a:prstGeom>
          <a:noFill/>
          <a:ln>
            <a:noFill/>
          </a:ln>
        </p:spPr>
      </p:pic>
      <p:pic>
        <p:nvPicPr>
          <p:cNvPr descr="A few young girls playing with toys&#10;&#10;Description automatically generated with low confidence" id="722" name="Google Shape;722;p55"/>
          <p:cNvPicPr preferRelativeResize="0"/>
          <p:nvPr/>
        </p:nvPicPr>
        <p:blipFill rotWithShape="1">
          <a:blip r:embed="rId4">
            <a:alphaModFix/>
          </a:blip>
          <a:srcRect b="0" l="0" r="0" t="0"/>
          <a:stretch/>
        </p:blipFill>
        <p:spPr>
          <a:xfrm>
            <a:off x="5106639" y="1995270"/>
            <a:ext cx="3993426" cy="2090714"/>
          </a:xfrm>
          <a:prstGeom prst="rect">
            <a:avLst/>
          </a:prstGeom>
          <a:noFill/>
          <a:ln>
            <a:noFill/>
          </a:ln>
        </p:spPr>
      </p:pic>
      <p:pic>
        <p:nvPicPr>
          <p:cNvPr descr="A person and a child sitting at a table&#10;&#10;Description automatically generated with low confidence" id="723" name="Google Shape;723;p55"/>
          <p:cNvPicPr preferRelativeResize="0"/>
          <p:nvPr/>
        </p:nvPicPr>
        <p:blipFill rotWithShape="1">
          <a:blip r:embed="rId5">
            <a:alphaModFix/>
          </a:blip>
          <a:srcRect b="0" l="0" r="0" t="0"/>
          <a:stretch/>
        </p:blipFill>
        <p:spPr>
          <a:xfrm>
            <a:off x="3250923" y="3272470"/>
            <a:ext cx="1862117" cy="1662694"/>
          </a:xfrm>
          <a:prstGeom prst="rect">
            <a:avLst/>
          </a:prstGeom>
          <a:noFill/>
          <a:ln>
            <a:noFill/>
          </a:ln>
        </p:spPr>
      </p:pic>
      <p:sp>
        <p:nvSpPr>
          <p:cNvPr id="724" name="Google Shape;724;p55"/>
          <p:cNvSpPr/>
          <p:nvPr/>
        </p:nvSpPr>
        <p:spPr>
          <a:xfrm>
            <a:off x="5146879" y="4125251"/>
            <a:ext cx="4063084" cy="401053"/>
          </a:xfrm>
          <a:prstGeom prst="rect">
            <a:avLst/>
          </a:prstGeom>
          <a:solidFill>
            <a:srgbClr val="FF9900"/>
          </a:solid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None/>
            </a:pPr>
            <a:r>
              <a:rPr b="1" lang="en-US" sz="2550">
                <a:solidFill>
                  <a:srgbClr val="002060"/>
                </a:solidFill>
                <a:latin typeface="Calibri"/>
                <a:ea typeface="Calibri"/>
                <a:cs typeface="Calibri"/>
                <a:sym typeface="Calibri"/>
              </a:rPr>
              <a:t>https://stuttering.syr.edu/</a:t>
            </a:r>
            <a:endParaRPr b="1" sz="3000">
              <a:solidFill>
                <a:srgbClr val="002060"/>
              </a:solidFill>
              <a:latin typeface="Calibri"/>
              <a:ea typeface="Calibri"/>
              <a:cs typeface="Calibri"/>
              <a:sym typeface="Calibri"/>
            </a:endParaRPr>
          </a:p>
        </p:txBody>
      </p:sp>
      <p:sp>
        <p:nvSpPr>
          <p:cNvPr id="725" name="Google Shape;725;p55"/>
          <p:cNvSpPr txBox="1"/>
          <p:nvPr/>
        </p:nvSpPr>
        <p:spPr>
          <a:xfrm>
            <a:off x="5301160" y="4777843"/>
            <a:ext cx="6117409" cy="1662694"/>
          </a:xfrm>
          <a:prstGeom prst="rect">
            <a:avLst/>
          </a:prstGeom>
          <a:noFill/>
          <a:ln cap="flat" cmpd="sng" w="57150">
            <a:solidFill>
              <a:srgbClr val="FF9900"/>
            </a:solidFill>
            <a:prstDash val="solid"/>
            <a:round/>
            <a:headEnd len="sm" w="sm" type="none"/>
            <a:tailEnd len="sm" w="sm" type="none"/>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2060"/>
              </a:buClr>
              <a:buSzPts val="2000"/>
              <a:buFont typeface="Calibri"/>
              <a:buNone/>
            </a:pPr>
            <a:r>
              <a:rPr b="1" lang="en-US" sz="2000">
                <a:solidFill>
                  <a:srgbClr val="002060"/>
                </a:solidFill>
                <a:latin typeface="Calibri"/>
                <a:ea typeface="Calibri"/>
                <a:cs typeface="Calibri"/>
                <a:sym typeface="Calibri"/>
              </a:rPr>
              <a:t>Currently inviting preschoolers who stutter (3-6 y/o) and their parents</a:t>
            </a:r>
            <a:endParaRPr/>
          </a:p>
          <a:p>
            <a:pPr indent="0" lvl="0" marL="0" marR="0" rtl="0" algn="l">
              <a:lnSpc>
                <a:spcPct val="90000"/>
              </a:lnSpc>
              <a:spcBef>
                <a:spcPts val="600"/>
              </a:spcBef>
              <a:spcAft>
                <a:spcPts val="0"/>
              </a:spcAft>
              <a:buClr>
                <a:schemeClr val="dk1"/>
              </a:buClr>
              <a:buSzPts val="2000"/>
              <a:buFont typeface="Calibri"/>
              <a:buNone/>
            </a:pPr>
            <a:r>
              <a:t/>
            </a:r>
            <a:endParaRPr b="1" sz="2000">
              <a:solidFill>
                <a:srgbClr val="002060"/>
              </a:solidFill>
              <a:latin typeface="Calibri"/>
              <a:ea typeface="Calibri"/>
              <a:cs typeface="Calibri"/>
              <a:sym typeface="Calibri"/>
            </a:endParaRPr>
          </a:p>
          <a:p>
            <a:pPr indent="0" lvl="0" marL="0" marR="0" rtl="0" algn="l">
              <a:lnSpc>
                <a:spcPct val="90000"/>
              </a:lnSpc>
              <a:spcBef>
                <a:spcPts val="600"/>
              </a:spcBef>
              <a:spcAft>
                <a:spcPts val="0"/>
              </a:spcAft>
              <a:buClr>
                <a:srgbClr val="002060"/>
              </a:buClr>
              <a:buSzPts val="2000"/>
              <a:buFont typeface="Calibri"/>
              <a:buNone/>
            </a:pPr>
            <a:r>
              <a:rPr b="1" lang="en-US" sz="2000">
                <a:solidFill>
                  <a:srgbClr val="002060"/>
                </a:solidFill>
                <a:latin typeface="Calibri"/>
                <a:ea typeface="Calibri"/>
                <a:cs typeface="Calibri"/>
                <a:sym typeface="Calibri"/>
              </a:rPr>
              <a:t>Email: stuttering@syr.edu</a:t>
            </a:r>
            <a:endParaRPr b="1" sz="2000">
              <a:solidFill>
                <a:srgbClr val="002060"/>
              </a:solidFill>
              <a:latin typeface="Calibri"/>
              <a:ea typeface="Calibri"/>
              <a:cs typeface="Calibri"/>
              <a:sym typeface="Calibri"/>
            </a:endParaRPr>
          </a:p>
        </p:txBody>
      </p:sp>
      <p:pic>
        <p:nvPicPr>
          <p:cNvPr descr="A group of women smiling&#10;&#10;Description automatically generated with low confidence" id="726" name="Google Shape;726;p55"/>
          <p:cNvPicPr preferRelativeResize="0"/>
          <p:nvPr/>
        </p:nvPicPr>
        <p:blipFill rotWithShape="1">
          <a:blip r:embed="rId6">
            <a:alphaModFix/>
          </a:blip>
          <a:srcRect b="0" l="0" r="0" t="0"/>
          <a:stretch/>
        </p:blipFill>
        <p:spPr>
          <a:xfrm>
            <a:off x="1786987" y="1844683"/>
            <a:ext cx="1654217" cy="1240357"/>
          </a:xfrm>
          <a:prstGeom prst="rect">
            <a:avLst/>
          </a:prstGeom>
          <a:noFill/>
          <a:ln>
            <a:noFill/>
          </a:ln>
        </p:spPr>
      </p:pic>
      <p:pic>
        <p:nvPicPr>
          <p:cNvPr id="727" name="Google Shape;727;p55"/>
          <p:cNvPicPr preferRelativeResize="0"/>
          <p:nvPr/>
        </p:nvPicPr>
        <p:blipFill rotWithShape="1">
          <a:blip r:embed="rId7">
            <a:alphaModFix/>
          </a:blip>
          <a:srcRect b="0" l="0" r="0" t="0"/>
          <a:stretch/>
        </p:blipFill>
        <p:spPr>
          <a:xfrm>
            <a:off x="3192239" y="1737360"/>
            <a:ext cx="1477493" cy="1477493"/>
          </a:xfrm>
          <a:prstGeom prst="rect">
            <a:avLst/>
          </a:prstGeom>
          <a:noFill/>
          <a:ln>
            <a:noFill/>
          </a:ln>
        </p:spPr>
      </p:pic>
      <p:pic>
        <p:nvPicPr>
          <p:cNvPr descr="A person smiling in front of a newspaper&#10;&#10;Description automatically generated with medium confidence" id="728" name="Google Shape;728;p55"/>
          <p:cNvPicPr preferRelativeResize="0"/>
          <p:nvPr/>
        </p:nvPicPr>
        <p:blipFill rotWithShape="1">
          <a:blip r:embed="rId8">
            <a:alphaModFix/>
          </a:blip>
          <a:srcRect b="0" l="10833" r="12500" t="5555"/>
          <a:stretch/>
        </p:blipFill>
        <p:spPr>
          <a:xfrm>
            <a:off x="1842306" y="4805295"/>
            <a:ext cx="1458602" cy="1347622"/>
          </a:xfrm>
          <a:prstGeom prst="rect">
            <a:avLst/>
          </a:prstGeom>
          <a:noFill/>
          <a:ln>
            <a:noFill/>
          </a:ln>
        </p:spPr>
      </p:pic>
      <p:pic>
        <p:nvPicPr>
          <p:cNvPr descr="A couple of girls posing for the camera&#10;&#10;Description automatically generated with low confidence" id="729" name="Google Shape;729;p55"/>
          <p:cNvPicPr preferRelativeResize="0"/>
          <p:nvPr/>
        </p:nvPicPr>
        <p:blipFill rotWithShape="1">
          <a:blip r:embed="rId9">
            <a:alphaModFix/>
          </a:blip>
          <a:srcRect b="0" l="0" r="6665" t="0"/>
          <a:stretch/>
        </p:blipFill>
        <p:spPr>
          <a:xfrm rot="5400000">
            <a:off x="1612853" y="3266476"/>
            <a:ext cx="1715511" cy="1378536"/>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33" name="Shape 733"/>
        <p:cNvGrpSpPr/>
        <p:nvPr/>
      </p:nvGrpSpPr>
      <p:grpSpPr>
        <a:xfrm>
          <a:off x="0" y="0"/>
          <a:ext cx="0" cy="0"/>
          <a:chOff x="0" y="0"/>
          <a:chExt cx="0" cy="0"/>
        </a:xfrm>
      </p:grpSpPr>
      <p:sp>
        <p:nvSpPr>
          <p:cNvPr id="734" name="Google Shape;734;p53"/>
          <p:cNvSpPr/>
          <p:nvPr/>
        </p:nvSpPr>
        <p:spPr>
          <a:xfrm>
            <a:off x="1524" y="0"/>
            <a:ext cx="12188952" cy="6858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Thank You Images - Free Download on Freepik" id="735" name="Google Shape;735;p53"/>
          <p:cNvPicPr preferRelativeResize="0"/>
          <p:nvPr>
            <p:ph idx="1" type="body"/>
          </p:nvPr>
        </p:nvPicPr>
        <p:blipFill rotWithShape="1">
          <a:blip r:embed="rId3">
            <a:alphaModFix/>
          </a:blip>
          <a:srcRect b="4778" l="0" r="0" t="10651"/>
          <a:stretch/>
        </p:blipFill>
        <p:spPr>
          <a:xfrm>
            <a:off x="20" y="1282"/>
            <a:ext cx="12191980" cy="685671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6"/>
          <p:cNvSpPr txBox="1"/>
          <p:nvPr>
            <p:ph type="title"/>
          </p:nvPr>
        </p:nvSpPr>
        <p:spPr>
          <a:xfrm>
            <a:off x="838200" y="365125"/>
            <a:ext cx="10515600" cy="93027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9900"/>
              </a:buClr>
              <a:buSzPts val="4400"/>
              <a:buFont typeface="Arial Black"/>
              <a:buNone/>
            </a:pPr>
            <a:r>
              <a:rPr b="1" lang="en-US">
                <a:solidFill>
                  <a:srgbClr val="FF9900"/>
                </a:solidFill>
                <a:latin typeface="Arial Black"/>
                <a:ea typeface="Arial Black"/>
                <a:cs typeface="Arial Black"/>
                <a:sym typeface="Arial Black"/>
              </a:rPr>
              <a:t>Neurodevelopmental disorders </a:t>
            </a:r>
            <a:endParaRPr/>
          </a:p>
        </p:txBody>
      </p:sp>
      <p:sp>
        <p:nvSpPr>
          <p:cNvPr id="141" name="Google Shape;141;p6"/>
          <p:cNvSpPr txBox="1"/>
          <p:nvPr>
            <p:ph idx="1" type="body"/>
          </p:nvPr>
        </p:nvSpPr>
        <p:spPr>
          <a:xfrm>
            <a:off x="629392" y="1660525"/>
            <a:ext cx="7030192" cy="4259109"/>
          </a:xfrm>
          <a:prstGeom prst="rect">
            <a:avLst/>
          </a:prstGeom>
          <a:noFill/>
          <a:ln>
            <a:noFill/>
          </a:ln>
        </p:spPr>
        <p:txBody>
          <a:bodyPr anchorCtr="0" anchor="t" bIns="45700" lIns="91425" spcFirstLastPara="1" rIns="91425" wrap="square" tIns="45700">
            <a:normAutofit lnSpcReduction="10000"/>
          </a:bodyPr>
          <a:lstStyle/>
          <a:p>
            <a:pPr indent="-189738" lvl="0" marL="189738" rtl="0" algn="l">
              <a:lnSpc>
                <a:spcPct val="90000"/>
              </a:lnSpc>
              <a:spcBef>
                <a:spcPts val="0"/>
              </a:spcBef>
              <a:spcAft>
                <a:spcPts val="0"/>
              </a:spcAft>
              <a:buClr>
                <a:schemeClr val="dk1"/>
              </a:buClr>
              <a:buSzPts val="2400"/>
              <a:buChar char="•"/>
            </a:pPr>
            <a:r>
              <a:rPr lang="en-US" sz="2400">
                <a:solidFill>
                  <a:schemeClr val="dk1"/>
                </a:solidFill>
                <a:latin typeface="Calibri"/>
                <a:ea typeface="Calibri"/>
                <a:cs typeface="Calibri"/>
                <a:sym typeface="Calibri"/>
              </a:rPr>
              <a:t>Neurological disorders with known prenatal cause (genetic or acquired)</a:t>
            </a:r>
            <a:endParaRPr/>
          </a:p>
          <a:p>
            <a:pPr indent="-189738" lvl="1" marL="569214" rtl="0" algn="l">
              <a:lnSpc>
                <a:spcPct val="90000"/>
              </a:lnSpc>
              <a:spcBef>
                <a:spcPts val="415"/>
              </a:spcBef>
              <a:spcAft>
                <a:spcPts val="0"/>
              </a:spcAft>
              <a:buClr>
                <a:schemeClr val="dk1"/>
              </a:buClr>
              <a:buSzPts val="2000"/>
              <a:buChar char="•"/>
            </a:pPr>
            <a:r>
              <a:rPr lang="en-US" sz="2000">
                <a:solidFill>
                  <a:schemeClr val="dk1"/>
                </a:solidFill>
                <a:latin typeface="Calibri"/>
                <a:ea typeface="Calibri"/>
                <a:cs typeface="Calibri"/>
                <a:sym typeface="Calibri"/>
              </a:rPr>
              <a:t>Williams syndrome, Fragile X syndrome, fetal alcohol syndrome</a:t>
            </a:r>
            <a:endParaRPr/>
          </a:p>
          <a:p>
            <a:pPr indent="-189738" lvl="0" marL="189738" rtl="0" algn="l">
              <a:lnSpc>
                <a:spcPct val="90000"/>
              </a:lnSpc>
              <a:spcBef>
                <a:spcPts val="830"/>
              </a:spcBef>
              <a:spcAft>
                <a:spcPts val="0"/>
              </a:spcAft>
              <a:buClr>
                <a:schemeClr val="dk1"/>
              </a:buClr>
              <a:buSzPts val="2400"/>
              <a:buChar char="•"/>
            </a:pPr>
            <a:r>
              <a:rPr lang="en-US" sz="2400">
                <a:solidFill>
                  <a:schemeClr val="dk1"/>
                </a:solidFill>
                <a:latin typeface="Calibri"/>
                <a:ea typeface="Calibri"/>
                <a:cs typeface="Calibri"/>
                <a:sym typeface="Calibri"/>
              </a:rPr>
              <a:t>Disorders where abnormal neurodevelopment is inferred: actual cause is complex or unknown </a:t>
            </a:r>
            <a:endParaRPr/>
          </a:p>
          <a:p>
            <a:pPr indent="-189738" lvl="1" marL="569214" rtl="0" algn="l">
              <a:lnSpc>
                <a:spcPct val="90000"/>
              </a:lnSpc>
              <a:spcBef>
                <a:spcPts val="415"/>
              </a:spcBef>
              <a:spcAft>
                <a:spcPts val="0"/>
              </a:spcAft>
              <a:buClr>
                <a:schemeClr val="dk1"/>
              </a:buClr>
              <a:buSzPts val="2400"/>
              <a:buChar char="•"/>
            </a:pPr>
            <a:r>
              <a:rPr lang="en-US">
                <a:solidFill>
                  <a:schemeClr val="dk1"/>
                </a:solidFill>
                <a:latin typeface="Calibri"/>
                <a:ea typeface="Calibri"/>
                <a:cs typeface="Calibri"/>
                <a:sym typeface="Calibri"/>
              </a:rPr>
              <a:t>Developmental dyslexia</a:t>
            </a:r>
            <a:endParaRPr/>
          </a:p>
          <a:p>
            <a:pPr indent="-189738" lvl="1" marL="569214" rtl="0" algn="l">
              <a:lnSpc>
                <a:spcPct val="90000"/>
              </a:lnSpc>
              <a:spcBef>
                <a:spcPts val="415"/>
              </a:spcBef>
              <a:spcAft>
                <a:spcPts val="0"/>
              </a:spcAft>
              <a:buClr>
                <a:schemeClr val="dk1"/>
              </a:buClr>
              <a:buSzPts val="2400"/>
              <a:buChar char="•"/>
            </a:pPr>
            <a:r>
              <a:rPr lang="en-US">
                <a:solidFill>
                  <a:schemeClr val="dk1"/>
                </a:solidFill>
                <a:latin typeface="Calibri"/>
                <a:ea typeface="Calibri"/>
                <a:cs typeface="Calibri"/>
                <a:sym typeface="Calibri"/>
              </a:rPr>
              <a:t>Autism spectrum disorders</a:t>
            </a:r>
            <a:endParaRPr/>
          </a:p>
          <a:p>
            <a:pPr indent="-189738" lvl="1" marL="569214" rtl="0" algn="l">
              <a:lnSpc>
                <a:spcPct val="90000"/>
              </a:lnSpc>
              <a:spcBef>
                <a:spcPts val="415"/>
              </a:spcBef>
              <a:spcAft>
                <a:spcPts val="0"/>
              </a:spcAft>
              <a:buClr>
                <a:schemeClr val="dk1"/>
              </a:buClr>
              <a:buSzPts val="2400"/>
              <a:buChar char="•"/>
            </a:pPr>
            <a:r>
              <a:rPr lang="en-US">
                <a:solidFill>
                  <a:schemeClr val="dk1"/>
                </a:solidFill>
                <a:latin typeface="Calibri"/>
                <a:ea typeface="Calibri"/>
                <a:cs typeface="Calibri"/>
                <a:sym typeface="Calibri"/>
              </a:rPr>
              <a:t>Developmental language disorder (Specific language impairment)</a:t>
            </a:r>
            <a:endParaRPr/>
          </a:p>
          <a:p>
            <a:pPr indent="-189738" lvl="1" marL="569214" rtl="0" algn="l">
              <a:lnSpc>
                <a:spcPct val="90000"/>
              </a:lnSpc>
              <a:spcBef>
                <a:spcPts val="415"/>
              </a:spcBef>
              <a:spcAft>
                <a:spcPts val="0"/>
              </a:spcAft>
              <a:buClr>
                <a:schemeClr val="dk1"/>
              </a:buClr>
              <a:buSzPts val="2400"/>
              <a:buChar char="•"/>
            </a:pPr>
            <a:r>
              <a:rPr lang="en-US">
                <a:solidFill>
                  <a:schemeClr val="dk1"/>
                </a:solidFill>
                <a:latin typeface="Calibri"/>
                <a:ea typeface="Calibri"/>
                <a:cs typeface="Calibri"/>
                <a:sym typeface="Calibri"/>
              </a:rPr>
              <a:t>Attention deficit +- hyperactivity disorder</a:t>
            </a:r>
            <a:endParaRPr/>
          </a:p>
          <a:p>
            <a:pPr indent="-189738" lvl="1" marL="569214" rtl="0" algn="l">
              <a:lnSpc>
                <a:spcPct val="90000"/>
              </a:lnSpc>
              <a:spcBef>
                <a:spcPts val="415"/>
              </a:spcBef>
              <a:spcAft>
                <a:spcPts val="0"/>
              </a:spcAft>
              <a:buClr>
                <a:srgbClr val="FF9900"/>
              </a:buClr>
              <a:buSzPts val="2400"/>
              <a:buChar char="•"/>
            </a:pPr>
            <a:r>
              <a:rPr b="1" lang="en-US">
                <a:solidFill>
                  <a:srgbClr val="FF9900"/>
                </a:solidFill>
              </a:rPr>
              <a:t>STUTTERING</a:t>
            </a:r>
            <a:endParaRPr/>
          </a:p>
        </p:txBody>
      </p:sp>
      <p:sp>
        <p:nvSpPr>
          <p:cNvPr id="142" name="Google Shape;142;p6"/>
          <p:cNvSpPr txBox="1"/>
          <p:nvPr/>
        </p:nvSpPr>
        <p:spPr>
          <a:xfrm>
            <a:off x="109798" y="5985493"/>
            <a:ext cx="9010846" cy="9061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94">
                <a:solidFill>
                  <a:srgbClr val="FF9900"/>
                </a:solidFill>
                <a:latin typeface="Calibri"/>
                <a:ea typeface="Calibri"/>
                <a:cs typeface="Calibri"/>
                <a:sym typeface="Calibri"/>
              </a:rPr>
              <a:t>Bishop DVM (2010) Which Neurodevelopmental Disorders Get Researched and Why? PLOS ONE 5(11): e15112. https://doi.org/10.1371/journal.pone.0015112</a:t>
            </a:r>
            <a:endParaRPr/>
          </a:p>
          <a:p>
            <a:pPr indent="0" lvl="0" marL="0" marR="0" rtl="0" algn="l">
              <a:spcBef>
                <a:spcPts val="600"/>
              </a:spcBef>
              <a:spcAft>
                <a:spcPts val="0"/>
              </a:spcAft>
              <a:buNone/>
            </a:pPr>
            <a:r>
              <a:t/>
            </a:r>
            <a:endParaRPr sz="1800">
              <a:solidFill>
                <a:srgbClr val="00B050"/>
              </a:solidFill>
              <a:latin typeface="Calibri"/>
              <a:ea typeface="Calibri"/>
              <a:cs typeface="Calibri"/>
              <a:sym typeface="Calibri"/>
            </a:endParaRPr>
          </a:p>
        </p:txBody>
      </p:sp>
      <p:pic>
        <p:nvPicPr>
          <p:cNvPr descr="A child looking at a drawing" id="143" name="Google Shape;143;p6"/>
          <p:cNvPicPr preferRelativeResize="0"/>
          <p:nvPr/>
        </p:nvPicPr>
        <p:blipFill rotWithShape="1">
          <a:blip r:embed="rId3">
            <a:alphaModFix/>
          </a:blip>
          <a:srcRect b="0" l="16834" r="14432" t="0"/>
          <a:stretch/>
        </p:blipFill>
        <p:spPr>
          <a:xfrm>
            <a:off x="7890236" y="3429000"/>
            <a:ext cx="4279771" cy="249063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7"/>
          <p:cNvSpPr txBox="1"/>
          <p:nvPr>
            <p:ph type="title"/>
          </p:nvPr>
        </p:nvSpPr>
        <p:spPr>
          <a:xfrm>
            <a:off x="481013" y="3752849"/>
            <a:ext cx="3290887" cy="245268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9900"/>
              </a:buClr>
              <a:buSzPts val="4000"/>
              <a:buFont typeface="Arial Black"/>
              <a:buNone/>
            </a:pPr>
            <a:r>
              <a:rPr b="1" lang="en-US" sz="4000">
                <a:solidFill>
                  <a:srgbClr val="FF9900"/>
                </a:solidFill>
                <a:latin typeface="Arial Black"/>
                <a:ea typeface="Arial Black"/>
                <a:cs typeface="Arial Black"/>
                <a:sym typeface="Arial Black"/>
              </a:rPr>
              <a:t>Facts about stuttering </a:t>
            </a:r>
            <a:endParaRPr b="1" sz="4000">
              <a:latin typeface="Arial Black"/>
              <a:ea typeface="Arial Black"/>
              <a:cs typeface="Arial Black"/>
              <a:sym typeface="Arial Black"/>
            </a:endParaRPr>
          </a:p>
        </p:txBody>
      </p:sp>
      <p:pic>
        <p:nvPicPr>
          <p:cNvPr descr="A child looking at a drawing" id="150" name="Google Shape;150;p7"/>
          <p:cNvPicPr preferRelativeResize="0"/>
          <p:nvPr/>
        </p:nvPicPr>
        <p:blipFill rotWithShape="1">
          <a:blip r:embed="rId3">
            <a:alphaModFix/>
          </a:blip>
          <a:srcRect b="11640" l="0" r="0" t="12273"/>
          <a:stretch/>
        </p:blipFill>
        <p:spPr>
          <a:xfrm>
            <a:off x="20" y="10"/>
            <a:ext cx="12191980" cy="3710603"/>
          </a:xfrm>
          <a:custGeom>
            <a:rect b="b" l="l" r="r" t="t"/>
            <a:pathLst>
              <a:path extrusionOk="0" h="3692092" w="12192000">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ln>
            <a:noFill/>
          </a:ln>
        </p:spPr>
      </p:pic>
      <p:sp>
        <p:nvSpPr>
          <p:cNvPr id="151" name="Google Shape;151;p7"/>
          <p:cNvSpPr txBox="1"/>
          <p:nvPr>
            <p:ph idx="1" type="body"/>
          </p:nvPr>
        </p:nvSpPr>
        <p:spPr>
          <a:xfrm>
            <a:off x="4223982" y="4050890"/>
            <a:ext cx="7485413" cy="2154647"/>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sz="2400"/>
              <a:t>Stuttering most commonly co-occurs with</a:t>
            </a:r>
            <a:endParaRPr/>
          </a:p>
          <a:p>
            <a:pPr indent="-228600" lvl="0" marL="228600" rtl="0" algn="l">
              <a:lnSpc>
                <a:spcPct val="90000"/>
              </a:lnSpc>
              <a:spcBef>
                <a:spcPts val="1000"/>
              </a:spcBef>
              <a:spcAft>
                <a:spcPts val="0"/>
              </a:spcAft>
              <a:buClr>
                <a:schemeClr val="dk1"/>
              </a:buClr>
              <a:buSzPts val="2400"/>
              <a:buChar char="•"/>
            </a:pPr>
            <a:r>
              <a:rPr lang="en-US" sz="2400"/>
              <a:t>Phonological delay</a:t>
            </a:r>
            <a:endParaRPr/>
          </a:p>
          <a:p>
            <a:pPr indent="-228600" lvl="0" marL="228600" rtl="0" algn="l">
              <a:lnSpc>
                <a:spcPct val="90000"/>
              </a:lnSpc>
              <a:spcBef>
                <a:spcPts val="1000"/>
              </a:spcBef>
              <a:spcAft>
                <a:spcPts val="0"/>
              </a:spcAft>
              <a:buClr>
                <a:schemeClr val="dk1"/>
              </a:buClr>
              <a:buSzPts val="2400"/>
              <a:buChar char="•"/>
            </a:pPr>
            <a:r>
              <a:rPr lang="en-US" sz="2400"/>
              <a:t>ADHD/ADD</a:t>
            </a:r>
            <a:endParaRPr/>
          </a:p>
        </p:txBody>
      </p:sp>
      <p:sp>
        <p:nvSpPr>
          <p:cNvPr id="152" name="Google Shape;152;p7"/>
          <p:cNvSpPr txBox="1"/>
          <p:nvPr/>
        </p:nvSpPr>
        <p:spPr>
          <a:xfrm>
            <a:off x="4237703" y="3752849"/>
            <a:ext cx="4817807" cy="369332"/>
          </a:xfrm>
          <a:prstGeom prst="rect">
            <a:avLst/>
          </a:prstGeom>
          <a:noFill/>
          <a:ln>
            <a:noFill/>
          </a:ln>
        </p:spPr>
        <p:txBody>
          <a:bodyPr anchorCtr="0" anchor="ctr" bIns="45700" lIns="91425" spcFirstLastPara="1" rIns="91425" wrap="square" tIns="45700">
            <a:normAutofit fontScale="62500" lnSpcReduction="20000"/>
          </a:bodyPr>
          <a:lstStyle/>
          <a:p>
            <a:pPr indent="0" lvl="0" marL="0" marR="0" rtl="0" algn="l">
              <a:lnSpc>
                <a:spcPct val="90000"/>
              </a:lnSpc>
              <a:spcBef>
                <a:spcPts val="0"/>
              </a:spcBef>
              <a:spcAft>
                <a:spcPts val="0"/>
              </a:spcAft>
              <a:buClr>
                <a:srgbClr val="FF9900"/>
              </a:buClr>
              <a:buSzPct val="100000"/>
              <a:buFont typeface="Calibri"/>
              <a:buNone/>
            </a:pPr>
            <a:r>
              <a:t/>
            </a:r>
            <a:endParaRPr b="1" sz="3600">
              <a:solidFill>
                <a:srgbClr val="FF99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7" name="Shape 157"/>
        <p:cNvGrpSpPr/>
        <p:nvPr/>
      </p:nvGrpSpPr>
      <p:grpSpPr>
        <a:xfrm>
          <a:off x="0" y="0"/>
          <a:ext cx="0" cy="0"/>
          <a:chOff x="0" y="0"/>
          <a:chExt cx="0" cy="0"/>
        </a:xfrm>
      </p:grpSpPr>
      <p:sp>
        <p:nvSpPr>
          <p:cNvPr id="158" name="Google Shape;158;p8"/>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nvGrpSpPr>
          <p:cNvPr id="159" name="Google Shape;159;p8"/>
          <p:cNvGrpSpPr/>
          <p:nvPr/>
        </p:nvGrpSpPr>
        <p:grpSpPr>
          <a:xfrm>
            <a:off x="74300" y="2385102"/>
            <a:ext cx="574091" cy="2087796"/>
            <a:chOff x="209668" y="2857422"/>
            <a:chExt cx="463662" cy="2087796"/>
          </a:xfrm>
        </p:grpSpPr>
        <p:sp>
          <p:nvSpPr>
            <p:cNvPr id="160" name="Google Shape;160;p8"/>
            <p:cNvSpPr/>
            <p:nvPr/>
          </p:nvSpPr>
          <p:spPr>
            <a:xfrm rot="10800000">
              <a:off x="423947" y="2857422"/>
              <a:ext cx="249383" cy="208779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cxnSp>
          <p:nvCxnSpPr>
            <p:cNvPr id="161" name="Google Shape;161;p8"/>
            <p:cNvCxnSpPr/>
            <p:nvPr/>
          </p:nvCxnSpPr>
          <p:spPr>
            <a:xfrm flipH="1">
              <a:off x="209668" y="2857423"/>
              <a:ext cx="1" cy="2087795"/>
            </a:xfrm>
            <a:prstGeom prst="straightConnector1">
              <a:avLst/>
            </a:prstGeom>
            <a:noFill/>
            <a:ln cap="flat" cmpd="sng" w="177800">
              <a:solidFill>
                <a:schemeClr val="accent4"/>
              </a:solidFill>
              <a:prstDash val="solid"/>
              <a:miter lim="800000"/>
              <a:headEnd len="sm" w="sm" type="none"/>
              <a:tailEnd len="sm" w="sm" type="none"/>
            </a:ln>
          </p:spPr>
        </p:cxnSp>
      </p:grpSp>
      <p:sp>
        <p:nvSpPr>
          <p:cNvPr id="162" name="Google Shape;162;p8"/>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63" name="Google Shape;163;p8"/>
          <p:cNvSpPr/>
          <p:nvPr/>
        </p:nvSpPr>
        <p:spPr>
          <a:xfrm>
            <a:off x="579528" y="631767"/>
            <a:ext cx="11111729" cy="5752404"/>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64" name="Google Shape;164;p8"/>
          <p:cNvSpPr txBox="1"/>
          <p:nvPr>
            <p:ph type="title"/>
          </p:nvPr>
        </p:nvSpPr>
        <p:spPr>
          <a:xfrm>
            <a:off x="928253" y="1239927"/>
            <a:ext cx="4971825" cy="46805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9900"/>
              </a:buClr>
              <a:buSzPts val="4400"/>
              <a:buFont typeface="Arial Black"/>
              <a:buNone/>
            </a:pPr>
            <a:r>
              <a:rPr lang="en-US">
                <a:solidFill>
                  <a:srgbClr val="FF9900"/>
                </a:solidFill>
                <a:latin typeface="Arial Black"/>
                <a:ea typeface="Arial Black"/>
                <a:cs typeface="Arial Black"/>
                <a:sym typeface="Arial Black"/>
              </a:rPr>
              <a:t>“Spontaneous” Recovery  </a:t>
            </a:r>
            <a:endParaRPr/>
          </a:p>
        </p:txBody>
      </p:sp>
      <p:sp>
        <p:nvSpPr>
          <p:cNvPr id="165" name="Google Shape;165;p8"/>
          <p:cNvSpPr txBox="1"/>
          <p:nvPr>
            <p:ph idx="1" type="body"/>
          </p:nvPr>
        </p:nvSpPr>
        <p:spPr>
          <a:xfrm>
            <a:off x="6291923" y="1239927"/>
            <a:ext cx="4971824" cy="4680583"/>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rgbClr val="7F7F7F"/>
              </a:buClr>
              <a:buSzPts val="2400"/>
              <a:buChar char="•"/>
            </a:pPr>
            <a:r>
              <a:rPr lang="en-US" sz="2400">
                <a:solidFill>
                  <a:srgbClr val="7F7F7F"/>
                </a:solidFill>
              </a:rPr>
              <a:t>Simply outgrowing stuttering</a:t>
            </a:r>
            <a:endParaRPr/>
          </a:p>
          <a:p>
            <a:pPr indent="-228600" lvl="0" marL="228600" rtl="0" algn="l">
              <a:lnSpc>
                <a:spcPct val="90000"/>
              </a:lnSpc>
              <a:spcBef>
                <a:spcPts val="1000"/>
              </a:spcBef>
              <a:spcAft>
                <a:spcPts val="0"/>
              </a:spcAft>
              <a:buClr>
                <a:srgbClr val="7F7F7F"/>
              </a:buClr>
              <a:buSzPts val="2400"/>
              <a:buChar char="•"/>
            </a:pPr>
            <a:r>
              <a:rPr lang="en-US" sz="2400">
                <a:solidFill>
                  <a:srgbClr val="7F7F7F"/>
                </a:solidFill>
              </a:rPr>
              <a:t>Recovery from stuttering without treatment</a:t>
            </a:r>
            <a:endParaRPr/>
          </a:p>
          <a:p>
            <a:pPr indent="-228600" lvl="0" marL="228600" rtl="0" algn="l">
              <a:lnSpc>
                <a:spcPct val="90000"/>
              </a:lnSpc>
              <a:spcBef>
                <a:spcPts val="1000"/>
              </a:spcBef>
              <a:spcAft>
                <a:spcPts val="0"/>
              </a:spcAft>
              <a:buClr>
                <a:srgbClr val="7F7F7F"/>
              </a:buClr>
              <a:buSzPts val="2400"/>
              <a:buChar char="•"/>
            </a:pPr>
            <a:r>
              <a:rPr lang="en-US" sz="2400">
                <a:solidFill>
                  <a:srgbClr val="7F7F7F"/>
                </a:solidFill>
              </a:rPr>
              <a:t>Estimates of spontaneous recovery range from 32%-80%</a:t>
            </a:r>
            <a:endParaRPr/>
          </a:p>
          <a:p>
            <a:pPr indent="-228600" lvl="0" marL="228600" rtl="0" algn="l">
              <a:lnSpc>
                <a:spcPct val="90000"/>
              </a:lnSpc>
              <a:spcBef>
                <a:spcPts val="1000"/>
              </a:spcBef>
              <a:spcAft>
                <a:spcPts val="0"/>
              </a:spcAft>
              <a:buClr>
                <a:srgbClr val="7F7F7F"/>
              </a:buClr>
              <a:buSzPts val="2400"/>
              <a:buChar char="•"/>
            </a:pPr>
            <a:r>
              <a:rPr lang="en-US" sz="2400">
                <a:solidFill>
                  <a:srgbClr val="7F7F7F"/>
                </a:solidFill>
              </a:rPr>
              <a:t>Probability of recovery highest from 6-12 months post onset</a:t>
            </a:r>
            <a:endParaRPr/>
          </a:p>
          <a:p>
            <a:pPr indent="-228600" lvl="0" marL="228600" rtl="0" algn="l">
              <a:lnSpc>
                <a:spcPct val="90000"/>
              </a:lnSpc>
              <a:spcBef>
                <a:spcPts val="1000"/>
              </a:spcBef>
              <a:spcAft>
                <a:spcPts val="0"/>
              </a:spcAft>
              <a:buClr>
                <a:srgbClr val="7F7F7F"/>
              </a:buClr>
              <a:buSzPts val="2400"/>
              <a:buChar char="•"/>
            </a:pPr>
            <a:r>
              <a:rPr lang="en-US" sz="2400">
                <a:solidFill>
                  <a:srgbClr val="7F7F7F"/>
                </a:solidFill>
              </a:rPr>
              <a:t>Majority of children recover within 12-24 months post onset</a:t>
            </a:r>
            <a:endParaRPr/>
          </a:p>
          <a:p>
            <a:pPr indent="-76200" lvl="0" marL="228600" rtl="0" algn="l">
              <a:lnSpc>
                <a:spcPct val="90000"/>
              </a:lnSpc>
              <a:spcBef>
                <a:spcPts val="1000"/>
              </a:spcBef>
              <a:spcAft>
                <a:spcPts val="0"/>
              </a:spcAft>
              <a:buClr>
                <a:schemeClr val="dk1"/>
              </a:buClr>
              <a:buSzPts val="2400"/>
              <a:buNone/>
            </a:pPr>
            <a:r>
              <a:t/>
            </a:r>
            <a:endParaRPr sz="2400">
              <a:solidFill>
                <a:srgbClr val="7F7F7F"/>
              </a:solidFill>
            </a:endParaRPr>
          </a:p>
        </p:txBody>
      </p:sp>
      <p:sp>
        <p:nvSpPr>
          <p:cNvPr id="166" name="Google Shape;166;p8"/>
          <p:cNvSpPr txBox="1"/>
          <p:nvPr/>
        </p:nvSpPr>
        <p:spPr>
          <a:xfrm>
            <a:off x="7638473" y="5846618"/>
            <a:ext cx="3399909" cy="37961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9900"/>
              </a:buClr>
              <a:buSzPts val="1800"/>
              <a:buFont typeface="Calibri"/>
              <a:buNone/>
            </a:pPr>
            <a:r>
              <a:rPr b="1" i="0" lang="en-US" sz="1800" u="none" cap="none" strike="noStrike">
                <a:solidFill>
                  <a:srgbClr val="FF9900"/>
                </a:solidFill>
                <a:latin typeface="Calibri"/>
                <a:ea typeface="Calibri"/>
                <a:cs typeface="Calibri"/>
                <a:sym typeface="Calibri"/>
              </a:rPr>
              <a:t>Yairi &amp; Ambrose (2005)</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1" name="Shape 171"/>
        <p:cNvGrpSpPr/>
        <p:nvPr/>
      </p:nvGrpSpPr>
      <p:grpSpPr>
        <a:xfrm>
          <a:off x="0" y="0"/>
          <a:ext cx="0" cy="0"/>
          <a:chOff x="0" y="0"/>
          <a:chExt cx="0" cy="0"/>
        </a:xfrm>
      </p:grpSpPr>
      <p:sp>
        <p:nvSpPr>
          <p:cNvPr id="172" name="Google Shape;172;p9"/>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nvGrpSpPr>
          <p:cNvPr id="173" name="Google Shape;173;p9"/>
          <p:cNvGrpSpPr/>
          <p:nvPr/>
        </p:nvGrpSpPr>
        <p:grpSpPr>
          <a:xfrm rot="5400000">
            <a:off x="-2340441" y="2666183"/>
            <a:ext cx="5860051" cy="527712"/>
            <a:chOff x="6081624" y="1998368"/>
            <a:chExt cx="5613457" cy="782175"/>
          </a:xfrm>
        </p:grpSpPr>
        <p:sp>
          <p:nvSpPr>
            <p:cNvPr id="174" name="Google Shape;174;p9"/>
            <p:cNvSpPr/>
            <p:nvPr/>
          </p:nvSpPr>
          <p:spPr>
            <a:xfrm rot="5400000">
              <a:off x="11228040" y="2313027"/>
              <a:ext cx="781700" cy="15238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75" name="Google Shape;175;p9"/>
            <p:cNvSpPr/>
            <p:nvPr/>
          </p:nvSpPr>
          <p:spPr>
            <a:xfrm rot="10800000">
              <a:off x="6081624" y="1998844"/>
              <a:ext cx="5372968" cy="7816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sp>
        <p:nvSpPr>
          <p:cNvPr id="176" name="Google Shape;176;p9"/>
          <p:cNvSpPr/>
          <p:nvPr/>
        </p:nvSpPr>
        <p:spPr>
          <a:xfrm>
            <a:off x="579528" y="922919"/>
            <a:ext cx="11111729" cy="5461252"/>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77" name="Google Shape;177;p9"/>
          <p:cNvSpPr txBox="1"/>
          <p:nvPr>
            <p:ph type="title"/>
          </p:nvPr>
        </p:nvSpPr>
        <p:spPr>
          <a:xfrm>
            <a:off x="1282963" y="702373"/>
            <a:ext cx="9849751" cy="134967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9900"/>
              </a:buClr>
              <a:buSzPts val="4000"/>
              <a:buFont typeface="Calibri"/>
              <a:buNone/>
            </a:pPr>
            <a:r>
              <a:rPr b="1" lang="en-US" sz="4000">
                <a:solidFill>
                  <a:srgbClr val="FF9900"/>
                </a:solidFill>
              </a:rPr>
              <a:t>Clinical Characteristics Associated With Stuttering Persistence: A Meta-Analysis</a:t>
            </a:r>
            <a:endParaRPr/>
          </a:p>
        </p:txBody>
      </p:sp>
      <p:sp>
        <p:nvSpPr>
          <p:cNvPr id="178" name="Google Shape;178;p9"/>
          <p:cNvSpPr txBox="1"/>
          <p:nvPr>
            <p:ph idx="1" type="body"/>
          </p:nvPr>
        </p:nvSpPr>
        <p:spPr>
          <a:xfrm>
            <a:off x="2269730" y="2314879"/>
            <a:ext cx="7804711" cy="303811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rgbClr val="333333"/>
              </a:buClr>
              <a:buSzPct val="100000"/>
              <a:buNone/>
            </a:pPr>
            <a:r>
              <a:rPr lang="en-US" sz="2400">
                <a:solidFill>
                  <a:srgbClr val="333333"/>
                </a:solidFill>
                <a:latin typeface="Arial"/>
                <a:ea typeface="Arial"/>
                <a:cs typeface="Arial"/>
                <a:sym typeface="Arial"/>
              </a:rPr>
              <a:t>Children with chronic stuttering</a:t>
            </a:r>
            <a:endParaRPr>
              <a:latin typeface="Arial"/>
              <a:ea typeface="Arial"/>
              <a:cs typeface="Arial"/>
              <a:sym typeface="Arial"/>
            </a:endParaRPr>
          </a:p>
          <a:p>
            <a:pPr indent="-140970" lvl="0" marL="148590" rtl="0" algn="l">
              <a:lnSpc>
                <a:spcPct val="90000"/>
              </a:lnSpc>
              <a:spcBef>
                <a:spcPts val="650"/>
              </a:spcBef>
              <a:spcAft>
                <a:spcPts val="0"/>
              </a:spcAft>
              <a:buClr>
                <a:srgbClr val="333333"/>
              </a:buClr>
              <a:buSzPct val="100000"/>
              <a:buChar char="•"/>
            </a:pPr>
            <a:r>
              <a:rPr lang="en-US" sz="2400">
                <a:solidFill>
                  <a:srgbClr val="333333"/>
                </a:solidFill>
                <a:latin typeface="Arial"/>
                <a:ea typeface="Arial"/>
                <a:cs typeface="Arial"/>
                <a:sym typeface="Arial"/>
              </a:rPr>
              <a:t>were </a:t>
            </a:r>
            <a:r>
              <a:rPr b="1" lang="en-US" sz="2400">
                <a:solidFill>
                  <a:srgbClr val="FF9900"/>
                </a:solidFill>
                <a:latin typeface="Arial"/>
                <a:ea typeface="Arial"/>
                <a:cs typeface="Arial"/>
                <a:sym typeface="Arial"/>
              </a:rPr>
              <a:t>older</a:t>
            </a:r>
            <a:r>
              <a:rPr lang="en-US" sz="2400">
                <a:solidFill>
                  <a:srgbClr val="333333"/>
                </a:solidFill>
                <a:latin typeface="Arial"/>
                <a:ea typeface="Arial"/>
                <a:cs typeface="Arial"/>
                <a:sym typeface="Arial"/>
              </a:rPr>
              <a:t> at stuttering onset and </a:t>
            </a:r>
            <a:endParaRPr>
              <a:latin typeface="Arial"/>
              <a:ea typeface="Arial"/>
              <a:cs typeface="Arial"/>
              <a:sym typeface="Arial"/>
            </a:endParaRPr>
          </a:p>
          <a:p>
            <a:pPr indent="-140970" lvl="0" marL="148590" rtl="0" algn="l">
              <a:lnSpc>
                <a:spcPct val="90000"/>
              </a:lnSpc>
              <a:spcBef>
                <a:spcPts val="650"/>
              </a:spcBef>
              <a:spcAft>
                <a:spcPts val="0"/>
              </a:spcAft>
              <a:buClr>
                <a:srgbClr val="333333"/>
              </a:buClr>
              <a:buSzPct val="100000"/>
              <a:buChar char="•"/>
            </a:pPr>
            <a:r>
              <a:rPr lang="en-US" sz="2400">
                <a:solidFill>
                  <a:srgbClr val="333333"/>
                </a:solidFill>
                <a:latin typeface="Arial"/>
                <a:ea typeface="Arial"/>
                <a:cs typeface="Arial"/>
                <a:sym typeface="Arial"/>
              </a:rPr>
              <a:t>exhibited </a:t>
            </a:r>
            <a:r>
              <a:rPr b="1" lang="en-US" sz="2400">
                <a:solidFill>
                  <a:srgbClr val="FF9900"/>
                </a:solidFill>
                <a:latin typeface="Arial"/>
                <a:ea typeface="Arial"/>
                <a:cs typeface="Arial"/>
                <a:sym typeface="Arial"/>
              </a:rPr>
              <a:t>higher frequency</a:t>
            </a:r>
            <a:r>
              <a:rPr lang="en-US" sz="2400">
                <a:solidFill>
                  <a:srgbClr val="333333"/>
                </a:solidFill>
                <a:latin typeface="Arial"/>
                <a:ea typeface="Arial"/>
                <a:cs typeface="Arial"/>
                <a:sym typeface="Arial"/>
              </a:rPr>
              <a:t> of stuttered disfluencies, </a:t>
            </a:r>
            <a:endParaRPr>
              <a:latin typeface="Arial"/>
              <a:ea typeface="Arial"/>
              <a:cs typeface="Arial"/>
              <a:sym typeface="Arial"/>
            </a:endParaRPr>
          </a:p>
          <a:p>
            <a:pPr indent="-140970" lvl="0" marL="148590" rtl="0" algn="l">
              <a:lnSpc>
                <a:spcPct val="90000"/>
              </a:lnSpc>
              <a:spcBef>
                <a:spcPts val="650"/>
              </a:spcBef>
              <a:spcAft>
                <a:spcPts val="0"/>
              </a:spcAft>
              <a:buClr>
                <a:srgbClr val="333333"/>
              </a:buClr>
              <a:buSzPct val="100000"/>
              <a:buChar char="•"/>
            </a:pPr>
            <a:r>
              <a:rPr lang="en-US" sz="2400">
                <a:solidFill>
                  <a:srgbClr val="333333"/>
                </a:solidFill>
                <a:latin typeface="Arial"/>
                <a:ea typeface="Arial"/>
                <a:cs typeface="Arial"/>
                <a:sym typeface="Arial"/>
              </a:rPr>
              <a:t>lower </a:t>
            </a:r>
            <a:r>
              <a:rPr b="1" lang="en-US" sz="2400">
                <a:solidFill>
                  <a:srgbClr val="FF9900"/>
                </a:solidFill>
                <a:latin typeface="Arial"/>
                <a:ea typeface="Arial"/>
                <a:cs typeface="Arial"/>
                <a:sym typeface="Arial"/>
              </a:rPr>
              <a:t>speech sound accuracy</a:t>
            </a:r>
            <a:r>
              <a:rPr lang="en-US" sz="2400">
                <a:solidFill>
                  <a:srgbClr val="333333"/>
                </a:solidFill>
                <a:latin typeface="Arial"/>
                <a:ea typeface="Arial"/>
                <a:cs typeface="Arial"/>
                <a:sym typeface="Arial"/>
              </a:rPr>
              <a:t>, and </a:t>
            </a:r>
            <a:endParaRPr>
              <a:latin typeface="Arial"/>
              <a:ea typeface="Arial"/>
              <a:cs typeface="Arial"/>
              <a:sym typeface="Arial"/>
            </a:endParaRPr>
          </a:p>
          <a:p>
            <a:pPr indent="-140970" lvl="0" marL="148590" rtl="0" algn="l">
              <a:lnSpc>
                <a:spcPct val="90000"/>
              </a:lnSpc>
              <a:spcBef>
                <a:spcPts val="650"/>
              </a:spcBef>
              <a:spcAft>
                <a:spcPts val="0"/>
              </a:spcAft>
              <a:buClr>
                <a:srgbClr val="333333"/>
              </a:buClr>
              <a:buSzPct val="100000"/>
              <a:buChar char="•"/>
            </a:pPr>
            <a:r>
              <a:rPr lang="en-US" sz="2400">
                <a:solidFill>
                  <a:srgbClr val="333333"/>
                </a:solidFill>
                <a:latin typeface="Arial"/>
                <a:ea typeface="Arial"/>
                <a:cs typeface="Arial"/>
                <a:sym typeface="Arial"/>
              </a:rPr>
              <a:t>lower </a:t>
            </a:r>
            <a:r>
              <a:rPr b="1" lang="en-US" sz="2400">
                <a:solidFill>
                  <a:srgbClr val="FF9900"/>
                </a:solidFill>
                <a:latin typeface="Arial"/>
                <a:ea typeface="Arial"/>
                <a:cs typeface="Arial"/>
                <a:sym typeface="Arial"/>
              </a:rPr>
              <a:t>expressive and receptive language</a:t>
            </a:r>
            <a:r>
              <a:rPr lang="en-US" sz="2400">
                <a:solidFill>
                  <a:srgbClr val="333333"/>
                </a:solidFill>
                <a:latin typeface="Arial"/>
                <a:ea typeface="Arial"/>
                <a:cs typeface="Arial"/>
                <a:sym typeface="Arial"/>
              </a:rPr>
              <a:t> skills than recovered children, </a:t>
            </a:r>
            <a:endParaRPr>
              <a:latin typeface="Arial"/>
              <a:ea typeface="Arial"/>
              <a:cs typeface="Arial"/>
              <a:sym typeface="Arial"/>
            </a:endParaRPr>
          </a:p>
          <a:p>
            <a:pPr indent="-140970" lvl="0" marL="148590" rtl="0" algn="l">
              <a:lnSpc>
                <a:spcPct val="90000"/>
              </a:lnSpc>
              <a:spcBef>
                <a:spcPts val="650"/>
              </a:spcBef>
              <a:spcAft>
                <a:spcPts val="0"/>
              </a:spcAft>
              <a:buClr>
                <a:srgbClr val="333333"/>
              </a:buClr>
              <a:buSzPct val="100000"/>
              <a:buChar char="•"/>
            </a:pPr>
            <a:r>
              <a:rPr lang="en-US" sz="2400">
                <a:solidFill>
                  <a:srgbClr val="333333"/>
                </a:solidFill>
                <a:latin typeface="Arial"/>
                <a:ea typeface="Arial"/>
                <a:cs typeface="Arial"/>
                <a:sym typeface="Arial"/>
              </a:rPr>
              <a:t>had a </a:t>
            </a:r>
            <a:r>
              <a:rPr b="1" lang="en-US" sz="2400">
                <a:solidFill>
                  <a:srgbClr val="FF9900"/>
                </a:solidFill>
                <a:latin typeface="Arial"/>
                <a:ea typeface="Arial"/>
                <a:cs typeface="Arial"/>
                <a:sym typeface="Arial"/>
              </a:rPr>
              <a:t>family history</a:t>
            </a:r>
            <a:r>
              <a:rPr lang="en-US" sz="2400">
                <a:solidFill>
                  <a:srgbClr val="333333"/>
                </a:solidFill>
                <a:latin typeface="Arial"/>
                <a:ea typeface="Arial"/>
                <a:cs typeface="Arial"/>
                <a:sym typeface="Arial"/>
              </a:rPr>
              <a:t> of stuttering </a:t>
            </a:r>
            <a:endParaRPr>
              <a:latin typeface="Arial"/>
              <a:ea typeface="Arial"/>
              <a:cs typeface="Arial"/>
              <a:sym typeface="Arial"/>
            </a:endParaRPr>
          </a:p>
          <a:p>
            <a:pPr indent="-140970" lvl="0" marL="148590" rtl="0" algn="l">
              <a:lnSpc>
                <a:spcPct val="90000"/>
              </a:lnSpc>
              <a:spcBef>
                <a:spcPts val="650"/>
              </a:spcBef>
              <a:spcAft>
                <a:spcPts val="0"/>
              </a:spcAft>
              <a:buClr>
                <a:srgbClr val="FF9900"/>
              </a:buClr>
              <a:buSzPct val="100000"/>
              <a:buChar char="•"/>
            </a:pPr>
            <a:r>
              <a:rPr b="1" lang="en-US" sz="2400">
                <a:solidFill>
                  <a:srgbClr val="FF9900"/>
                </a:solidFill>
                <a:latin typeface="Arial"/>
                <a:ea typeface="Arial"/>
                <a:cs typeface="Arial"/>
                <a:sym typeface="Arial"/>
              </a:rPr>
              <a:t>Males</a:t>
            </a:r>
            <a:r>
              <a:rPr lang="en-US" sz="2400">
                <a:solidFill>
                  <a:srgbClr val="333333"/>
                </a:solidFill>
                <a:latin typeface="Arial"/>
                <a:ea typeface="Arial"/>
                <a:cs typeface="Arial"/>
                <a:sym typeface="Arial"/>
              </a:rPr>
              <a:t> were also more likely to develop chronic stuttering. </a:t>
            </a:r>
            <a:endParaRPr i="0" sz="3600">
              <a:solidFill>
                <a:srgbClr val="333333"/>
              </a:solidFill>
              <a:latin typeface="Arial"/>
              <a:ea typeface="Arial"/>
              <a:cs typeface="Arial"/>
              <a:sym typeface="Arial"/>
            </a:endParaRPr>
          </a:p>
        </p:txBody>
      </p:sp>
      <p:sp>
        <p:nvSpPr>
          <p:cNvPr id="179" name="Google Shape;179;p9"/>
          <p:cNvSpPr/>
          <p:nvPr/>
        </p:nvSpPr>
        <p:spPr>
          <a:xfrm>
            <a:off x="6969324" y="5699303"/>
            <a:ext cx="2947375"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9900"/>
              </a:buClr>
              <a:buSzPts val="1600"/>
              <a:buFont typeface="Calibri"/>
              <a:buNone/>
            </a:pPr>
            <a:r>
              <a:rPr b="1" i="0" lang="en-US" sz="1600" u="none" cap="none" strike="noStrike">
                <a:solidFill>
                  <a:srgbClr val="FF9900"/>
                </a:solidFill>
                <a:latin typeface="Calibri"/>
                <a:ea typeface="Calibri"/>
                <a:cs typeface="Calibri"/>
                <a:sym typeface="Calibri"/>
              </a:rPr>
              <a:t>Singer et al. 2020</a:t>
            </a:r>
            <a:endParaRPr b="0" i="0" sz="2800" u="none" cap="none" strike="noStrike">
              <a:solidFill>
                <a:srgbClr val="FF99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2023-03-10T15:06:38Z</dcterms:created>
  <dc:creator>Victoria Tumanova</dc:creator>
</cp:coreProperties>
</file>